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9B4EF-8887-4994-83A1-F228EFE74A8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9B10F9F-CE2A-4ADD-BE76-D27F510AA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E251508-2A4C-423F-BDEA-7A888306EC61}"/>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6B610D26-EFEE-4264-B5D9-384B1989AA6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1908DF-7C95-4CB9-9D86-4EAA776C856C}"/>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19921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EC7586-5B25-4C1A-BA9A-FDF723CFDF0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08E01D9-0B40-4B84-B791-B46F74771E1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AFD5253-1C74-4409-9108-638AF7F4C272}"/>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C1E007A9-D9A1-46A6-9ED0-FBDA78C4F56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38B45A-7B57-49D2-8655-61E05D8C713C}"/>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272593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D5DD9DF-E5B2-4DF2-90A5-6FBDF4CF511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E31ABC3-5545-410A-BA72-388E9228838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CAEC76C-4501-4627-8C01-03DED79742EB}"/>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739C0FBD-6EF6-4332-943B-9D4EAB8116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6F16FA4-2959-4528-B83B-161CC996F6A5}"/>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373907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1DB54D-B3C9-4BAF-93B0-DA690FE76AA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B78BC7C-AECD-43C2-9D70-F2418F31A9D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3F37269-099E-4CCA-951B-0009A5504B5D}"/>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41FBE3DE-DD16-4962-B28B-18E8787490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96F7DE4-91BE-4000-9E78-AE8303DB7A6E}"/>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69278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B4E15E-4A48-4CD9-BE26-3E918492613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D8F6B8B-BB41-482D-A225-45B51E3C8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B8C7196-FA37-4718-949D-A6CB9ED3C646}"/>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A08E237E-477E-49B7-A88F-F4A4594D64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1F9552B-F238-4536-B259-83ADDA4D0CBA}"/>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2785075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11C565-5756-4062-BBAE-9A1C7A2B5D3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6579C13-C29A-4366-884D-6C06A7E6DDB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24C9C6B-21B5-4623-BD13-6FF1F49891B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9B2EC81-2637-4D70-9D3A-64F4BBCEE69F}"/>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6" name="頁尾版面配置區 5">
            <a:extLst>
              <a:ext uri="{FF2B5EF4-FFF2-40B4-BE49-F238E27FC236}">
                <a16:creationId xmlns:a16="http://schemas.microsoft.com/office/drawing/2014/main" id="{DC82C0AF-580A-45B4-BE7E-8152113274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9E9235-3D25-4A31-A0C2-28948CF359F9}"/>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366848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0D1CD-D78E-4631-BE1F-12A735CAE983}"/>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954020B-B728-4796-B81B-A199CC92B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B8F03FB-5A82-4DE7-9D1C-6600A9209D9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584AE57-2092-460B-A067-586276AE2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09102F7-0930-45BE-A8EB-5A7FB6445F2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0439443-9E99-47DB-B2C8-482E67111A80}"/>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8" name="頁尾版面配置區 7">
            <a:extLst>
              <a:ext uri="{FF2B5EF4-FFF2-40B4-BE49-F238E27FC236}">
                <a16:creationId xmlns:a16="http://schemas.microsoft.com/office/drawing/2014/main" id="{11D22D28-24D0-4459-B4A2-9B730D9C5D4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8AB21B9-CC15-4426-8355-B3BA03EC1B51}"/>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1406486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B1BB8C-72C9-431D-8643-895B0C0C092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F1C3D42-E6F5-4688-B135-EBEE2E5AC7DC}"/>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4" name="頁尾版面配置區 3">
            <a:extLst>
              <a:ext uri="{FF2B5EF4-FFF2-40B4-BE49-F238E27FC236}">
                <a16:creationId xmlns:a16="http://schemas.microsoft.com/office/drawing/2014/main" id="{C93FBFBC-1962-48E5-8C8D-8E8604197DD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28ABDB3-A2D7-40FD-805A-6A75A2C4A8BD}"/>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146687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172CF57-5A59-4C61-B8C5-2AFAA51FFC0B}"/>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3" name="頁尾版面配置區 2">
            <a:extLst>
              <a:ext uri="{FF2B5EF4-FFF2-40B4-BE49-F238E27FC236}">
                <a16:creationId xmlns:a16="http://schemas.microsoft.com/office/drawing/2014/main" id="{AEF44120-50D9-4DEB-A27C-6FE5E4FD96B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1101EED-2019-4A98-BA3E-BA8280A6B966}"/>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174573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D4A2D3-5B0B-44A0-B1DC-E616964F460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BF23113-D29C-47D1-9600-EACE00123F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82ED779-E23B-4B48-8BDF-2231FFE8A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DBBF23B-3C85-48B1-8338-CDC6B24E28CC}"/>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6" name="頁尾版面配置區 5">
            <a:extLst>
              <a:ext uri="{FF2B5EF4-FFF2-40B4-BE49-F238E27FC236}">
                <a16:creationId xmlns:a16="http://schemas.microsoft.com/office/drawing/2014/main" id="{345F40B0-6EB0-4F4B-B303-C86F2282C0C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4A7E8FB-A13D-4774-8C9B-B599C4FCA076}"/>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260355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86F4D0-3806-4C24-88F3-751777B726F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527BAD1-2FC2-4016-9CBD-F946D6680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9D673D6-6B56-4B86-9911-F001C14B1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3C51648-BA92-4F3E-AD96-A63349727730}"/>
              </a:ext>
            </a:extLst>
          </p:cNvPr>
          <p:cNvSpPr>
            <a:spLocks noGrp="1"/>
          </p:cNvSpPr>
          <p:nvPr>
            <p:ph type="dt" sz="half" idx="10"/>
          </p:nvPr>
        </p:nvSpPr>
        <p:spPr/>
        <p:txBody>
          <a:bodyPr/>
          <a:lstStyle/>
          <a:p>
            <a:fld id="{A8B327D1-8D44-4E73-8471-C1B115C439EB}" type="datetimeFigureOut">
              <a:rPr lang="zh-TW" altLang="en-US" smtClean="0"/>
              <a:t>2022/1/12</a:t>
            </a:fld>
            <a:endParaRPr lang="zh-TW" altLang="en-US"/>
          </a:p>
        </p:txBody>
      </p:sp>
      <p:sp>
        <p:nvSpPr>
          <p:cNvPr id="6" name="頁尾版面配置區 5">
            <a:extLst>
              <a:ext uri="{FF2B5EF4-FFF2-40B4-BE49-F238E27FC236}">
                <a16:creationId xmlns:a16="http://schemas.microsoft.com/office/drawing/2014/main" id="{BD73F6B5-72E7-439E-8B8A-2BC5827BA6E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239757D-7C68-4595-9510-92C3CCA65A68}"/>
              </a:ext>
            </a:extLst>
          </p:cNvPr>
          <p:cNvSpPr>
            <a:spLocks noGrp="1"/>
          </p:cNvSpPr>
          <p:nvPr>
            <p:ph type="sldNum" sz="quarter" idx="12"/>
          </p:nvPr>
        </p:nvSpPr>
        <p:spPr/>
        <p:txBody>
          <a:body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422343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F6F987A-ADA1-4460-8072-59A4EDA5E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56F32F7-0DB0-471C-AFA8-4F4CE56D87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1E929DE-0507-452E-9FDE-C1B65FBD3B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327D1-8D44-4E73-8471-C1B115C439EB}" type="datetimeFigureOut">
              <a:rPr lang="zh-TW" altLang="en-US" smtClean="0"/>
              <a:t>2022/1/12</a:t>
            </a:fld>
            <a:endParaRPr lang="zh-TW" altLang="en-US"/>
          </a:p>
        </p:txBody>
      </p:sp>
      <p:sp>
        <p:nvSpPr>
          <p:cNvPr id="5" name="頁尾版面配置區 4">
            <a:extLst>
              <a:ext uri="{FF2B5EF4-FFF2-40B4-BE49-F238E27FC236}">
                <a16:creationId xmlns:a16="http://schemas.microsoft.com/office/drawing/2014/main" id="{AE29927B-D8EB-4A30-90CE-25169FAAB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449AC1B-D963-46B8-B4B0-506A36C98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D6FA6-8026-4019-BECC-1EA60B3127E6}" type="slidenum">
              <a:rPr lang="zh-TW" altLang="en-US" smtClean="0"/>
              <a:t>‹#›</a:t>
            </a:fld>
            <a:endParaRPr lang="zh-TW" altLang="en-US"/>
          </a:p>
        </p:txBody>
      </p:sp>
    </p:spTree>
    <p:extLst>
      <p:ext uri="{BB962C8B-B14F-4D97-AF65-F5344CB8AC3E}">
        <p14:creationId xmlns:p14="http://schemas.microsoft.com/office/powerpoint/2010/main" val="31096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ide.twport.com.tw/maps/?area=k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77155-09E2-4242-882F-200A643D8D1E}"/>
              </a:ext>
            </a:extLst>
          </p:cNvPr>
          <p:cNvSpPr>
            <a:spLocks noGrp="1"/>
          </p:cNvSpPr>
          <p:nvPr>
            <p:ph type="ctrTitle"/>
          </p:nvPr>
        </p:nvSpPr>
        <p:spPr/>
        <p:txBody>
          <a:bodyPr>
            <a:normAutofit/>
          </a:bodyPr>
          <a:lstStyle/>
          <a:p>
            <a:r>
              <a:rPr lang="zh-TW" altLang="en-US" dirty="0"/>
              <a:t>航道水深即時量測與預測系統</a:t>
            </a:r>
          </a:p>
        </p:txBody>
      </p:sp>
      <p:sp>
        <p:nvSpPr>
          <p:cNvPr id="3" name="副標題 2">
            <a:extLst>
              <a:ext uri="{FF2B5EF4-FFF2-40B4-BE49-F238E27FC236}">
                <a16:creationId xmlns:a16="http://schemas.microsoft.com/office/drawing/2014/main" id="{70B2CFBD-2A8E-429A-80B9-421DDD90CEE2}"/>
              </a:ext>
            </a:extLst>
          </p:cNvPr>
          <p:cNvSpPr>
            <a:spLocks noGrp="1"/>
          </p:cNvSpPr>
          <p:nvPr>
            <p:ph type="subTitle" idx="1"/>
          </p:nvPr>
        </p:nvSpPr>
        <p:spPr/>
        <p:txBody>
          <a:bodyPr/>
          <a:lstStyle/>
          <a:p>
            <a:r>
              <a:rPr lang="zh-TW" altLang="en-US" dirty="0"/>
              <a:t>許定為 </a:t>
            </a:r>
            <a:r>
              <a:rPr lang="en-US" altLang="zh-TW" dirty="0"/>
              <a:t>R10942074</a:t>
            </a:r>
          </a:p>
          <a:p>
            <a:r>
              <a:rPr lang="zh-TW" altLang="en-US" dirty="0"/>
              <a:t>陳遠傑 </a:t>
            </a:r>
            <a:r>
              <a:rPr lang="en-US" altLang="zh-TW" dirty="0"/>
              <a:t>R09921037</a:t>
            </a:r>
          </a:p>
        </p:txBody>
      </p:sp>
    </p:spTree>
    <p:extLst>
      <p:ext uri="{BB962C8B-B14F-4D97-AF65-F5344CB8AC3E}">
        <p14:creationId xmlns:p14="http://schemas.microsoft.com/office/powerpoint/2010/main" val="521584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28DBDE-6B45-4275-A525-682E973DF545}"/>
              </a:ext>
            </a:extLst>
          </p:cNvPr>
          <p:cNvSpPr>
            <a:spLocks noGrp="1"/>
          </p:cNvSpPr>
          <p:nvPr>
            <p:ph type="title"/>
          </p:nvPr>
        </p:nvSpPr>
        <p:spPr/>
        <p:txBody>
          <a:bodyPr/>
          <a:lstStyle/>
          <a:p>
            <a:r>
              <a:rPr lang="zh-TW" altLang="en-US" dirty="0"/>
              <a:t>系統架構</a:t>
            </a:r>
          </a:p>
        </p:txBody>
      </p:sp>
      <p:pic>
        <p:nvPicPr>
          <p:cNvPr id="4" name="內容版面配置區 3">
            <a:extLst>
              <a:ext uri="{FF2B5EF4-FFF2-40B4-BE49-F238E27FC236}">
                <a16:creationId xmlns:a16="http://schemas.microsoft.com/office/drawing/2014/main" id="{C202DC0E-0074-4976-8A3C-AB2C356268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37995" y="1690688"/>
            <a:ext cx="8762999" cy="4777843"/>
          </a:xfrm>
          <a:prstGeom prst="rect">
            <a:avLst/>
          </a:prstGeom>
          <a:noFill/>
        </p:spPr>
      </p:pic>
      <p:sp>
        <p:nvSpPr>
          <p:cNvPr id="5" name="文字方塊 4">
            <a:extLst>
              <a:ext uri="{FF2B5EF4-FFF2-40B4-BE49-F238E27FC236}">
                <a16:creationId xmlns:a16="http://schemas.microsoft.com/office/drawing/2014/main" id="{9F9C88F6-51CF-44F6-AFE9-C323E85155BF}"/>
              </a:ext>
            </a:extLst>
          </p:cNvPr>
          <p:cNvSpPr txBox="1"/>
          <p:nvPr/>
        </p:nvSpPr>
        <p:spPr>
          <a:xfrm>
            <a:off x="2564364" y="1720527"/>
            <a:ext cx="1139890" cy="369332"/>
          </a:xfrm>
          <a:prstGeom prst="rect">
            <a:avLst/>
          </a:prstGeom>
          <a:noFill/>
        </p:spPr>
        <p:txBody>
          <a:bodyPr wrap="square" rtlCol="0">
            <a:spAutoFit/>
          </a:bodyPr>
          <a:lstStyle/>
          <a:p>
            <a:r>
              <a:rPr lang="zh-TW" altLang="en-US" dirty="0"/>
              <a:t>筆電</a:t>
            </a:r>
          </a:p>
        </p:txBody>
      </p:sp>
    </p:spTree>
    <p:extLst>
      <p:ext uri="{BB962C8B-B14F-4D97-AF65-F5344CB8AC3E}">
        <p14:creationId xmlns:p14="http://schemas.microsoft.com/office/powerpoint/2010/main" val="211534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5F861E-92FE-43F7-829C-0D031D51694A}"/>
              </a:ext>
            </a:extLst>
          </p:cNvPr>
          <p:cNvSpPr>
            <a:spLocks noGrp="1"/>
          </p:cNvSpPr>
          <p:nvPr>
            <p:ph type="title"/>
          </p:nvPr>
        </p:nvSpPr>
        <p:spPr/>
        <p:txBody>
          <a:bodyPr/>
          <a:lstStyle/>
          <a:p>
            <a:r>
              <a:rPr lang="zh-TW" altLang="en-US" dirty="0"/>
              <a:t>資料庫中心</a:t>
            </a:r>
            <a:r>
              <a:rPr lang="en-US" altLang="zh-TW" dirty="0"/>
              <a:t>(</a:t>
            </a:r>
            <a:r>
              <a:rPr lang="zh-TW" altLang="en-US" dirty="0"/>
              <a:t>伺服器</a:t>
            </a:r>
            <a:r>
              <a:rPr lang="en-US" altLang="zh-TW" dirty="0"/>
              <a:t>)</a:t>
            </a:r>
            <a:endParaRPr lang="zh-TW" altLang="en-US" dirty="0"/>
          </a:p>
        </p:txBody>
      </p:sp>
      <p:sp>
        <p:nvSpPr>
          <p:cNvPr id="3" name="內容版面配置區 2">
            <a:extLst>
              <a:ext uri="{FF2B5EF4-FFF2-40B4-BE49-F238E27FC236}">
                <a16:creationId xmlns:a16="http://schemas.microsoft.com/office/drawing/2014/main" id="{036701EF-88F5-4AB2-937E-0C51C71E4E28}"/>
              </a:ext>
            </a:extLst>
          </p:cNvPr>
          <p:cNvSpPr>
            <a:spLocks noGrp="1"/>
          </p:cNvSpPr>
          <p:nvPr>
            <p:ph idx="1"/>
          </p:nvPr>
        </p:nvSpPr>
        <p:spPr/>
        <p:txBody>
          <a:bodyPr/>
          <a:lstStyle/>
          <a:p>
            <a:r>
              <a:rPr lang="zh-TW" altLang="en-US" dirty="0"/>
              <a:t>影像模型：辨識圖像中的數字</a:t>
            </a:r>
            <a:endParaRPr lang="en-US" altLang="zh-TW" dirty="0"/>
          </a:p>
          <a:p>
            <a:r>
              <a:rPr lang="zh-TW" altLang="en-US" dirty="0"/>
              <a:t>水深模型：根據資料庫預測未來水深</a:t>
            </a:r>
            <a:endParaRPr lang="en-US" altLang="zh-TW" dirty="0"/>
          </a:p>
          <a:p>
            <a:r>
              <a:rPr lang="zh-TW" altLang="en-US" dirty="0"/>
              <a:t>結合模型：將影像模型與水深模型的結果作結合</a:t>
            </a:r>
          </a:p>
          <a:p>
            <a:endParaRPr lang="zh-TW" altLang="en-US" dirty="0"/>
          </a:p>
        </p:txBody>
      </p:sp>
    </p:spTree>
    <p:extLst>
      <p:ext uri="{BB962C8B-B14F-4D97-AF65-F5344CB8AC3E}">
        <p14:creationId xmlns:p14="http://schemas.microsoft.com/office/powerpoint/2010/main" val="235857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B4D8F-ADB5-4107-863E-C86C3B5ED8B3}"/>
              </a:ext>
            </a:extLst>
          </p:cNvPr>
          <p:cNvSpPr>
            <a:spLocks noGrp="1"/>
          </p:cNvSpPr>
          <p:nvPr>
            <p:ph type="title"/>
          </p:nvPr>
        </p:nvSpPr>
        <p:spPr/>
        <p:txBody>
          <a:bodyPr/>
          <a:lstStyle/>
          <a:p>
            <a:r>
              <a:rPr lang="zh-TW" altLang="en-US" dirty="0"/>
              <a:t>影像模型</a:t>
            </a:r>
          </a:p>
        </p:txBody>
      </p:sp>
      <p:sp>
        <p:nvSpPr>
          <p:cNvPr id="3" name="內容版面配置區 2">
            <a:extLst>
              <a:ext uri="{FF2B5EF4-FFF2-40B4-BE49-F238E27FC236}">
                <a16:creationId xmlns:a16="http://schemas.microsoft.com/office/drawing/2014/main" id="{299D51BE-8331-49D4-A73E-17A22C3CFFE6}"/>
              </a:ext>
            </a:extLst>
          </p:cNvPr>
          <p:cNvSpPr>
            <a:spLocks noGrp="1"/>
          </p:cNvSpPr>
          <p:nvPr>
            <p:ph idx="1"/>
          </p:nvPr>
        </p:nvSpPr>
        <p:spPr/>
        <p:txBody>
          <a:bodyPr/>
          <a:lstStyle/>
          <a:p>
            <a:r>
              <a:rPr lang="en-US" altLang="zh-TW" dirty="0">
                <a:effectLst/>
                <a:latin typeface="Calibri" panose="020F0502020204030204" pitchFamily="34" charset="0"/>
                <a:ea typeface="新細明體" panose="02020500000000000000" pitchFamily="18" charset="-120"/>
                <a:cs typeface="Times New Roman" panose="02020603050405020304" pitchFamily="18" charset="0"/>
              </a:rPr>
              <a:t>ResNet50</a:t>
            </a:r>
          </a:p>
          <a:p>
            <a:pPr lvl="1"/>
            <a:r>
              <a:rPr lang="en-US" altLang="zh-TW" dirty="0"/>
              <a:t>He, </a:t>
            </a:r>
            <a:r>
              <a:rPr lang="en-US" altLang="zh-TW" dirty="0" err="1"/>
              <a:t>Kaiming</a:t>
            </a:r>
            <a:r>
              <a:rPr lang="en-US" altLang="zh-TW" dirty="0"/>
              <a:t>, et al. "Deep residual learning for image recognition." Proceedings of the IEEE conference on computer vision and pattern recognition. 2016.</a:t>
            </a:r>
          </a:p>
          <a:p>
            <a:pPr lvl="1"/>
            <a:r>
              <a:rPr lang="zh-TW" altLang="en-US" dirty="0"/>
              <a:t>資料丟入</a:t>
            </a:r>
            <a:r>
              <a:rPr lang="en-US" altLang="zh-TW" dirty="0"/>
              <a:t>CNN</a:t>
            </a:r>
            <a:r>
              <a:rPr lang="zh-TW" altLang="en-US" dirty="0"/>
              <a:t>前會先保留，並與</a:t>
            </a:r>
            <a:r>
              <a:rPr lang="en-US" altLang="zh-TW" dirty="0"/>
              <a:t>CNN</a:t>
            </a:r>
            <a:r>
              <a:rPr lang="zh-TW" altLang="en-US" dirty="0"/>
              <a:t>後的結果相加，此機制稱為</a:t>
            </a:r>
            <a:r>
              <a:rPr lang="en-US" altLang="zh-TW" dirty="0"/>
              <a:t>Residual</a:t>
            </a:r>
            <a:endParaRPr lang="zh-TW" altLang="en-US" dirty="0"/>
          </a:p>
        </p:txBody>
      </p:sp>
      <p:pic>
        <p:nvPicPr>
          <p:cNvPr id="4" name="圖片 3" descr="Residual Leaning: 認識ResNet與他的冠名後繼者ResNeXt、ResNeSt | by Jia-Yau Shiau |  軟體之心| Medium">
            <a:extLst>
              <a:ext uri="{FF2B5EF4-FFF2-40B4-BE49-F238E27FC236}">
                <a16:creationId xmlns:a16="http://schemas.microsoft.com/office/drawing/2014/main" id="{20F5F4AF-02F3-4998-B479-ECCA3C039B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506" y="4228944"/>
            <a:ext cx="5351494" cy="2629056"/>
          </a:xfrm>
          <a:prstGeom prst="rect">
            <a:avLst/>
          </a:prstGeom>
          <a:noFill/>
          <a:ln>
            <a:noFill/>
          </a:ln>
        </p:spPr>
      </p:pic>
    </p:spTree>
    <p:extLst>
      <p:ext uri="{BB962C8B-B14F-4D97-AF65-F5344CB8AC3E}">
        <p14:creationId xmlns:p14="http://schemas.microsoft.com/office/powerpoint/2010/main" val="194758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24B0BB-7C9D-4E9D-8EED-170335B78A35}"/>
              </a:ext>
            </a:extLst>
          </p:cNvPr>
          <p:cNvSpPr>
            <a:spLocks noGrp="1"/>
          </p:cNvSpPr>
          <p:nvPr>
            <p:ph type="title"/>
          </p:nvPr>
        </p:nvSpPr>
        <p:spPr/>
        <p:txBody>
          <a:bodyPr/>
          <a:lstStyle/>
          <a:p>
            <a:r>
              <a:rPr lang="zh-TW" altLang="en-US" dirty="0"/>
              <a:t>訓練方式與結果</a:t>
            </a:r>
          </a:p>
        </p:txBody>
      </p:sp>
      <p:sp>
        <p:nvSpPr>
          <p:cNvPr id="3" name="內容版面配置區 2">
            <a:extLst>
              <a:ext uri="{FF2B5EF4-FFF2-40B4-BE49-F238E27FC236}">
                <a16:creationId xmlns:a16="http://schemas.microsoft.com/office/drawing/2014/main" id="{E8E2762F-5BE5-4D5F-9468-E4B9496B4257}"/>
              </a:ext>
            </a:extLst>
          </p:cNvPr>
          <p:cNvSpPr>
            <a:spLocks noGrp="1"/>
          </p:cNvSpPr>
          <p:nvPr>
            <p:ph idx="1"/>
          </p:nvPr>
        </p:nvSpPr>
        <p:spPr/>
        <p:txBody>
          <a:bodyPr/>
          <a:lstStyle/>
          <a:p>
            <a:r>
              <a:rPr lang="zh-TW" altLang="en-US" dirty="0"/>
              <a:t>訓練圖片</a:t>
            </a:r>
            <a:r>
              <a:rPr lang="en-US" altLang="zh-TW" dirty="0"/>
              <a:t>(576</a:t>
            </a:r>
            <a:r>
              <a:rPr lang="zh-TW" altLang="en-US" dirty="0"/>
              <a:t>張</a:t>
            </a:r>
            <a:r>
              <a:rPr lang="en-US" altLang="zh-TW" dirty="0"/>
              <a:t>)</a:t>
            </a:r>
          </a:p>
          <a:p>
            <a:r>
              <a:rPr lang="zh-TW" altLang="en-US" dirty="0"/>
              <a:t>使用</a:t>
            </a:r>
            <a:r>
              <a:rPr lang="en-US" altLang="zh-TW" dirty="0"/>
              <a:t>MSE</a:t>
            </a:r>
            <a:r>
              <a:rPr lang="zh-TW" altLang="en-US" dirty="0"/>
              <a:t>訓練</a:t>
            </a:r>
            <a:endParaRPr lang="en-US" altLang="zh-TW" dirty="0"/>
          </a:p>
          <a:p>
            <a:pPr lvl="1"/>
            <a:r>
              <a:rPr lang="zh-TW" altLang="en-US" dirty="0"/>
              <a:t>結果</a:t>
            </a:r>
            <a:r>
              <a:rPr lang="en-US" altLang="zh-TW" dirty="0"/>
              <a:t>(</a:t>
            </a:r>
            <a:r>
              <a:rPr lang="zh-TW" altLang="en-US" dirty="0"/>
              <a:t>訓練資料上</a:t>
            </a:r>
            <a:r>
              <a:rPr lang="en-US" altLang="zh-TW" dirty="0"/>
              <a:t>)</a:t>
            </a:r>
            <a:r>
              <a:rPr lang="zh-TW" altLang="en-US" dirty="0"/>
              <a:t>：</a:t>
            </a:r>
            <a:endParaRPr lang="en-US" altLang="zh-TW" dirty="0"/>
          </a:p>
          <a:p>
            <a:pPr lvl="2"/>
            <a:r>
              <a:rPr lang="en-US" altLang="zh-TW" dirty="0"/>
              <a:t>MSE</a:t>
            </a:r>
            <a:r>
              <a:rPr lang="zh-TW" altLang="en-US" dirty="0"/>
              <a:t>：</a:t>
            </a:r>
            <a:r>
              <a:rPr lang="en-US" altLang="zh-TW" dirty="0"/>
              <a:t>8.96</a:t>
            </a:r>
          </a:p>
          <a:p>
            <a:r>
              <a:rPr lang="zh-TW" altLang="en-US" dirty="0"/>
              <a:t>不額外做物件偵測</a:t>
            </a:r>
            <a:r>
              <a:rPr lang="en-US" altLang="zh-TW" dirty="0"/>
              <a:t>(YOLO)</a:t>
            </a:r>
            <a:r>
              <a:rPr lang="zh-TW" altLang="en-US" dirty="0"/>
              <a:t>切數字</a:t>
            </a:r>
            <a:endParaRPr lang="en-US" altLang="zh-TW" dirty="0"/>
          </a:p>
          <a:p>
            <a:pPr lvl="1"/>
            <a:r>
              <a:rPr lang="zh-TW" altLang="en-US" dirty="0"/>
              <a:t>少一個</a:t>
            </a:r>
            <a:r>
              <a:rPr lang="en-US" altLang="zh-TW" dirty="0"/>
              <a:t>model</a:t>
            </a:r>
            <a:r>
              <a:rPr lang="zh-TW" altLang="en-US" dirty="0"/>
              <a:t>需要訓練</a:t>
            </a:r>
            <a:endParaRPr lang="en-US" altLang="zh-TW" dirty="0"/>
          </a:p>
          <a:p>
            <a:pPr lvl="1"/>
            <a:r>
              <a:rPr lang="zh-TW" altLang="en-US" dirty="0"/>
              <a:t>這門課是物聯網導論</a:t>
            </a:r>
            <a:endParaRPr lang="en-US" altLang="zh-TW" dirty="0"/>
          </a:p>
          <a:p>
            <a:endParaRPr lang="en-US" altLang="zh-TW" dirty="0"/>
          </a:p>
        </p:txBody>
      </p:sp>
      <p:pic>
        <p:nvPicPr>
          <p:cNvPr id="5" name="圖片 4">
            <a:extLst>
              <a:ext uri="{FF2B5EF4-FFF2-40B4-BE49-F238E27FC236}">
                <a16:creationId xmlns:a16="http://schemas.microsoft.com/office/drawing/2014/main" id="{D5B84F62-3AE1-45BC-8FA1-9EE31163E37F}"/>
              </a:ext>
            </a:extLst>
          </p:cNvPr>
          <p:cNvPicPr>
            <a:picLocks noChangeAspect="1"/>
          </p:cNvPicPr>
          <p:nvPr/>
        </p:nvPicPr>
        <p:blipFill>
          <a:blip r:embed="rId2"/>
          <a:stretch>
            <a:fillRect/>
          </a:stretch>
        </p:blipFill>
        <p:spPr>
          <a:xfrm>
            <a:off x="5264736" y="4432041"/>
            <a:ext cx="6927264" cy="2425959"/>
          </a:xfrm>
          <a:prstGeom prst="rect">
            <a:avLst/>
          </a:prstGeom>
        </p:spPr>
      </p:pic>
    </p:spTree>
    <p:extLst>
      <p:ext uri="{BB962C8B-B14F-4D97-AF65-F5344CB8AC3E}">
        <p14:creationId xmlns:p14="http://schemas.microsoft.com/office/powerpoint/2010/main" val="2975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ED8FC-C538-4374-882B-33814BCC3248}"/>
              </a:ext>
            </a:extLst>
          </p:cNvPr>
          <p:cNvSpPr>
            <a:spLocks noGrp="1"/>
          </p:cNvSpPr>
          <p:nvPr>
            <p:ph type="title"/>
          </p:nvPr>
        </p:nvSpPr>
        <p:spPr/>
        <p:txBody>
          <a:bodyPr/>
          <a:lstStyle/>
          <a:p>
            <a:r>
              <a:rPr lang="zh-TW" altLang="en-US" dirty="0"/>
              <a:t>水深模型</a:t>
            </a:r>
          </a:p>
        </p:txBody>
      </p:sp>
      <p:sp>
        <p:nvSpPr>
          <p:cNvPr id="3" name="內容版面配置區 2">
            <a:extLst>
              <a:ext uri="{FF2B5EF4-FFF2-40B4-BE49-F238E27FC236}">
                <a16:creationId xmlns:a16="http://schemas.microsoft.com/office/drawing/2014/main" id="{D85C464B-69CF-4928-8076-7C36DE73E41A}"/>
              </a:ext>
            </a:extLst>
          </p:cNvPr>
          <p:cNvSpPr>
            <a:spLocks noGrp="1"/>
          </p:cNvSpPr>
          <p:nvPr>
            <p:ph idx="1"/>
          </p:nvPr>
        </p:nvSpPr>
        <p:spPr/>
        <p:txBody>
          <a:bodyPr/>
          <a:lstStyle/>
          <a:p>
            <a:r>
              <a:rPr lang="zh-TW" altLang="en-US" dirty="0"/>
              <a:t>目前沒有訓練資料及模型</a:t>
            </a:r>
            <a:endParaRPr lang="en-US" altLang="zh-TW" dirty="0"/>
          </a:p>
          <a:p>
            <a:pPr lvl="1"/>
            <a:r>
              <a:rPr lang="zh-TW" altLang="en-US" dirty="0"/>
              <a:t>未來可能有</a:t>
            </a:r>
            <a:r>
              <a:rPr lang="en-US" altLang="zh-TW" dirty="0"/>
              <a:t>!?</a:t>
            </a:r>
          </a:p>
          <a:p>
            <a:pPr lvl="1"/>
            <a:endParaRPr lang="en-US" altLang="zh-TW" dirty="0"/>
          </a:p>
          <a:p>
            <a:pPr lvl="1"/>
            <a:endParaRPr lang="en-US" altLang="zh-TW" dirty="0"/>
          </a:p>
          <a:p>
            <a:pPr lvl="1"/>
            <a:endParaRPr lang="en-US" altLang="zh-TW" dirty="0"/>
          </a:p>
          <a:p>
            <a:pPr lvl="1"/>
            <a:endParaRPr lang="en-US" altLang="zh-TW" dirty="0"/>
          </a:p>
          <a:p>
            <a:endParaRPr lang="en-US" altLang="zh-TW" dirty="0"/>
          </a:p>
          <a:p>
            <a:pPr marL="457200" lvl="1" indent="0">
              <a:buNone/>
            </a:pPr>
            <a:endParaRPr lang="en-US" altLang="zh-TW" dirty="0"/>
          </a:p>
          <a:p>
            <a:endParaRPr lang="en-US" altLang="zh-TW" dirty="0"/>
          </a:p>
        </p:txBody>
      </p:sp>
      <p:pic>
        <p:nvPicPr>
          <p:cNvPr id="7" name="圖片 6">
            <a:extLst>
              <a:ext uri="{FF2B5EF4-FFF2-40B4-BE49-F238E27FC236}">
                <a16:creationId xmlns:a16="http://schemas.microsoft.com/office/drawing/2014/main" id="{690B4DA8-1547-4C96-8A50-19C9F0EB1016}"/>
              </a:ext>
            </a:extLst>
          </p:cNvPr>
          <p:cNvPicPr>
            <a:picLocks noChangeAspect="1"/>
          </p:cNvPicPr>
          <p:nvPr/>
        </p:nvPicPr>
        <p:blipFill>
          <a:blip r:embed="rId2"/>
          <a:stretch>
            <a:fillRect/>
          </a:stretch>
        </p:blipFill>
        <p:spPr>
          <a:xfrm>
            <a:off x="429208" y="2720469"/>
            <a:ext cx="11485727" cy="1386208"/>
          </a:xfrm>
          <a:prstGeom prst="rect">
            <a:avLst/>
          </a:prstGeom>
        </p:spPr>
      </p:pic>
    </p:spTree>
    <p:extLst>
      <p:ext uri="{BB962C8B-B14F-4D97-AF65-F5344CB8AC3E}">
        <p14:creationId xmlns:p14="http://schemas.microsoft.com/office/powerpoint/2010/main" val="311369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4B90FA-4F59-4EF6-BA28-CBCEEC372EF2}"/>
              </a:ext>
            </a:extLst>
          </p:cNvPr>
          <p:cNvSpPr>
            <a:spLocks noGrp="1"/>
          </p:cNvSpPr>
          <p:nvPr>
            <p:ph type="title"/>
          </p:nvPr>
        </p:nvSpPr>
        <p:spPr/>
        <p:txBody>
          <a:bodyPr/>
          <a:lstStyle/>
          <a:p>
            <a:r>
              <a:rPr lang="zh-TW" altLang="en-US" dirty="0"/>
              <a:t>水深模型</a:t>
            </a:r>
          </a:p>
        </p:txBody>
      </p:sp>
      <p:sp>
        <p:nvSpPr>
          <p:cNvPr id="3" name="內容版面配置區 2">
            <a:extLst>
              <a:ext uri="{FF2B5EF4-FFF2-40B4-BE49-F238E27FC236}">
                <a16:creationId xmlns:a16="http://schemas.microsoft.com/office/drawing/2014/main" id="{ECF0C2E1-F26E-437A-82C4-3BA75438EBBD}"/>
              </a:ext>
            </a:extLst>
          </p:cNvPr>
          <p:cNvSpPr>
            <a:spLocks noGrp="1"/>
          </p:cNvSpPr>
          <p:nvPr>
            <p:ph idx="1"/>
          </p:nvPr>
        </p:nvSpPr>
        <p:spPr/>
        <p:txBody>
          <a:bodyPr/>
          <a:lstStyle/>
          <a:p>
            <a:r>
              <a:rPr lang="zh-TW" altLang="en-US" dirty="0"/>
              <a:t>模擬假如我們有水深模型</a:t>
            </a:r>
            <a:endParaRPr lang="en-US" altLang="zh-TW" dirty="0"/>
          </a:p>
          <a:p>
            <a:pPr lvl="1"/>
            <a:r>
              <a:rPr lang="zh-TW" altLang="en-US" dirty="0"/>
              <a:t>從基隆港資料庫爬預測水深</a:t>
            </a:r>
            <a:endParaRPr lang="en-US" altLang="zh-TW" dirty="0"/>
          </a:p>
          <a:p>
            <a:pPr lvl="1"/>
            <a:r>
              <a:rPr lang="en-US" altLang="zh-TW" dirty="0"/>
              <a:t>Python</a:t>
            </a:r>
            <a:r>
              <a:rPr lang="zh-TW" altLang="en-US" dirty="0"/>
              <a:t>爬蟲</a:t>
            </a:r>
            <a:endParaRPr lang="en-US" altLang="zh-TW" dirty="0"/>
          </a:p>
          <a:p>
            <a:pPr lvl="1"/>
            <a:r>
              <a:rPr lang="en-US" altLang="zh-TW" sz="1800" u="sng" kern="100" dirty="0">
                <a:solidFill>
                  <a:srgbClr val="0563C1"/>
                </a:solidFill>
                <a:effectLst/>
                <a:latin typeface="Calibri" panose="020F0502020204030204" pitchFamily="34" charset="0"/>
                <a:ea typeface="新細明體" panose="02020500000000000000" pitchFamily="18" charset="-120"/>
                <a:cs typeface="Times New Roman" panose="02020603050405020304" pitchFamily="18" charset="0"/>
                <a:hlinkClick r:id="rId2"/>
              </a:rPr>
              <a:t>https://tide.twport.com.tw/maps/?area=kl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圖片 3">
            <a:extLst>
              <a:ext uri="{FF2B5EF4-FFF2-40B4-BE49-F238E27FC236}">
                <a16:creationId xmlns:a16="http://schemas.microsoft.com/office/drawing/2014/main" id="{A5ADFE2A-D8F3-4844-967C-73B6CD4AE5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547" t="6685"/>
          <a:stretch/>
        </p:blipFill>
        <p:spPr bwMode="auto">
          <a:xfrm>
            <a:off x="5810504" y="55746"/>
            <a:ext cx="6381496" cy="6746507"/>
          </a:xfrm>
          <a:prstGeom prst="rect">
            <a:avLst/>
          </a:prstGeom>
          <a:noFill/>
        </p:spPr>
      </p:pic>
    </p:spTree>
    <p:extLst>
      <p:ext uri="{BB962C8B-B14F-4D97-AF65-F5344CB8AC3E}">
        <p14:creationId xmlns:p14="http://schemas.microsoft.com/office/powerpoint/2010/main" val="11329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C0D35B-9EBE-4F64-9F79-ECB2E5D0DC30}"/>
              </a:ext>
            </a:extLst>
          </p:cNvPr>
          <p:cNvSpPr>
            <a:spLocks noGrp="1"/>
          </p:cNvSpPr>
          <p:nvPr>
            <p:ph type="title"/>
          </p:nvPr>
        </p:nvSpPr>
        <p:spPr/>
        <p:txBody>
          <a:bodyPr/>
          <a:lstStyle/>
          <a:p>
            <a:r>
              <a:rPr lang="zh-TW" altLang="en-US" dirty="0"/>
              <a:t>結合模型</a:t>
            </a:r>
          </a:p>
        </p:txBody>
      </p:sp>
      <p:sp>
        <p:nvSpPr>
          <p:cNvPr id="3" name="內容版面配置區 2">
            <a:extLst>
              <a:ext uri="{FF2B5EF4-FFF2-40B4-BE49-F238E27FC236}">
                <a16:creationId xmlns:a16="http://schemas.microsoft.com/office/drawing/2014/main" id="{21BB033D-F68B-4E7F-93EE-595BC2B4D70B}"/>
              </a:ext>
            </a:extLst>
          </p:cNvPr>
          <p:cNvSpPr>
            <a:spLocks noGrp="1"/>
          </p:cNvSpPr>
          <p:nvPr>
            <p:ph idx="1"/>
          </p:nvPr>
        </p:nvSpPr>
        <p:spPr/>
        <p:txBody>
          <a:bodyPr/>
          <a:lstStyle/>
          <a:p>
            <a:r>
              <a:rPr lang="zh-TW" altLang="en-US" dirty="0"/>
              <a:t>將預測水深與量測水深結合成一個最佳水深</a:t>
            </a:r>
            <a:endParaRPr lang="en-US" altLang="zh-TW" dirty="0"/>
          </a:p>
          <a:p>
            <a:pPr lvl="1"/>
            <a:r>
              <a:rPr lang="zh-TW" altLang="en-US" dirty="0"/>
              <a:t>預測水深：水深模型</a:t>
            </a:r>
            <a:endParaRPr lang="en-US" altLang="zh-TW" dirty="0"/>
          </a:p>
          <a:p>
            <a:pPr lvl="1"/>
            <a:r>
              <a:rPr lang="zh-TW" altLang="en-US" dirty="0"/>
              <a:t>量測水深：影像模型</a:t>
            </a:r>
            <a:endParaRPr lang="en-US" altLang="zh-TW" dirty="0"/>
          </a:p>
          <a:p>
            <a:r>
              <a:rPr lang="en-US" altLang="zh-TW" dirty="0"/>
              <a:t>Kalman Filter</a:t>
            </a:r>
            <a:r>
              <a:rPr lang="zh-TW" altLang="en-US" dirty="0"/>
              <a:t>實作</a:t>
            </a:r>
            <a:endParaRPr lang="en-US" altLang="zh-TW" dirty="0"/>
          </a:p>
        </p:txBody>
      </p:sp>
    </p:spTree>
    <p:extLst>
      <p:ext uri="{BB962C8B-B14F-4D97-AF65-F5344CB8AC3E}">
        <p14:creationId xmlns:p14="http://schemas.microsoft.com/office/powerpoint/2010/main" val="253066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D1F8A4-B18B-4380-B0F3-4883994D33F0}"/>
              </a:ext>
            </a:extLst>
          </p:cNvPr>
          <p:cNvSpPr>
            <a:spLocks noGrp="1"/>
          </p:cNvSpPr>
          <p:nvPr>
            <p:ph type="title"/>
          </p:nvPr>
        </p:nvSpPr>
        <p:spPr/>
        <p:txBody>
          <a:bodyPr/>
          <a:lstStyle/>
          <a:p>
            <a:r>
              <a:rPr lang="en-US" altLang="zh-TW" dirty="0"/>
              <a:t>Kalman Filter</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E313B38-754A-4D06-B543-5C6C703D519F}"/>
                  </a:ext>
                </a:extLst>
              </p:cNvPr>
              <p:cNvSpPr>
                <a:spLocks noGrp="1"/>
              </p:cNvSpPr>
              <p:nvPr>
                <p:ph idx="1"/>
              </p:nvPr>
            </p:nvSpPr>
            <p:spPr/>
            <p:txBody>
              <a:bodyPr>
                <a:normAutofit fontScale="62500" lnSpcReduction="20000"/>
              </a:bodyPr>
              <a:lstStyle/>
              <a:p>
                <a14:m>
                  <m:oMath xmlns:m="http://schemas.openxmlformats.org/officeDocument/2006/math">
                    <m:r>
                      <a:rPr lang="en-US" altLang="zh-TW" sz="2800" i="1" smtClean="0">
                        <a:effectLst/>
                        <a:latin typeface="Cambria Math" panose="02040503050406030204" pitchFamily="18" charset="0"/>
                        <a:ea typeface="新細明體" panose="02020500000000000000" pitchFamily="18" charset="-120"/>
                        <a:cs typeface="Times New Roman" panose="02020603050405020304" pitchFamily="18" charset="0"/>
                      </a:rPr>
                      <m:t>𝑋</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𝐹</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𝑋</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𝐵</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𝑈</m:t>
                    </m:r>
                    <m:d>
                      <m:dPr>
                        <m:begChr m:val="["/>
                        <m:endChr m:val="]"/>
                        <m:ctrlPr>
                          <a:rPr lang="zh-TW" altLang="zh-TW" i="1">
                            <a:effectLst/>
                            <a:latin typeface="Cambria Math" panose="02040503050406030204" pitchFamily="18" charset="0"/>
                            <a:ea typeface="Cambria Math" panose="02040503050406030204" pitchFamily="18" charset="0"/>
                          </a:rPr>
                        </m:ctrlPr>
                      </m:dPr>
                      <m:e>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𝑘</m:t>
                        </m:r>
                      </m:e>
                    </m:d>
                  </m:oMath>
                </a14:m>
                <a:endParaRPr lang="en-US" altLang="zh-TW" dirty="0"/>
              </a:p>
              <a:p>
                <a14:m>
                  <m:oMath xmlns:m="http://schemas.openxmlformats.org/officeDocument/2006/math">
                    <m:r>
                      <a:rPr lang="en-US" altLang="zh-TW" sz="2800" i="1" smtClean="0">
                        <a:effectLst/>
                        <a:latin typeface="Cambria Math" panose="02040503050406030204" pitchFamily="18" charset="0"/>
                        <a:ea typeface="新細明體" panose="02020500000000000000" pitchFamily="18" charset="-120"/>
                        <a:cs typeface="Times New Roman" panose="02020603050405020304" pitchFamily="18" charset="0"/>
                      </a:rPr>
                      <m:t>𝑃</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𝐹</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𝑃</m:t>
                    </m:r>
                    <m:d>
                      <m:d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sSup>
                      <m:sSup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sSup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𝐹</m:t>
                        </m:r>
                      </m:e>
                      <m:sup>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𝑇</m:t>
                        </m:r>
                      </m:sup>
                    </m:sSup>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𝑄</m:t>
                    </m:r>
                  </m:oMath>
                </a14:m>
                <a:endParaRPr lang="en-US" altLang="zh-TW" dirty="0"/>
              </a:p>
              <a:p>
                <a14:m>
                  <m:oMath xmlns:m="http://schemas.openxmlformats.org/officeDocument/2006/math">
                    <m:r>
                      <a:rPr lang="en-US" altLang="zh-TW" sz="2800" i="1" smtClean="0">
                        <a:effectLst/>
                        <a:latin typeface="Cambria Math" panose="02040503050406030204" pitchFamily="18" charset="0"/>
                        <a:ea typeface="新細明體" panose="02020500000000000000" pitchFamily="18" charset="-120"/>
                        <a:cs typeface="Times New Roman" panose="02020603050405020304" pitchFamily="18" charset="0"/>
                      </a:rPr>
                      <m:t>𝑋</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𝑋</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𝐾𝑔</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e>
                    </m:d>
                    <m:d>
                      <m:d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𝑍</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𝐻</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𝑋</m:t>
                        </m:r>
                        <m:d>
                          <m:d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e>
                    </m:d>
                  </m:oMath>
                </a14:m>
                <a:endParaRPr lang="en-US" altLang="zh-TW" dirty="0"/>
              </a:p>
              <a:p>
                <a14:m>
                  <m:oMath xmlns:m="http://schemas.openxmlformats.org/officeDocument/2006/math">
                    <m:r>
                      <a:rPr lang="en-US" altLang="zh-TW" sz="2800" i="1" smtClean="0">
                        <a:effectLst/>
                        <a:latin typeface="Cambria Math" panose="02040503050406030204" pitchFamily="18" charset="0"/>
                        <a:ea typeface="新細明體" panose="02020500000000000000" pitchFamily="18" charset="-120"/>
                        <a:cs typeface="Times New Roman" panose="02020603050405020304" pitchFamily="18" charset="0"/>
                      </a:rPr>
                      <m:t>𝐾𝑔</m:t>
                    </m:r>
                    <m:d>
                      <m:dPr>
                        <m:begChr m:val="["/>
                        <m:endChr m:val="]"/>
                        <m:ctrlPr>
                          <a:rPr lang="zh-TW" altLang="zh-TW" i="1">
                            <a:effectLst/>
                            <a:latin typeface="Cambria Math" panose="02040503050406030204" pitchFamily="18" charset="0"/>
                            <a:ea typeface="Cambria Math" panose="02040503050406030204" pitchFamily="18" charset="0"/>
                          </a:rPr>
                        </m:ctrlPr>
                      </m:dPr>
                      <m:e>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𝑘</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f>
                      <m:f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fPr>
                      <m:num>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𝑃</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sSup>
                          <m:sSup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sSup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𝐻</m:t>
                            </m:r>
                          </m:e>
                          <m:sup>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𝑇</m:t>
                            </m:r>
                          </m:sup>
                        </m:sSup>
                      </m:num>
                      <m:den>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𝐻</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𝑃</m:t>
                        </m:r>
                        <m:d>
                          <m:dPr>
                            <m:begChr m:val="["/>
                            <m:endChr m:val="]"/>
                            <m:ctrlPr>
                              <a:rPr lang="zh-TW" altLang="zh-TW" i="1">
                                <a:effectLst/>
                                <a:latin typeface="Cambria Math" panose="02040503050406030204" pitchFamily="18" charset="0"/>
                                <a:ea typeface="Cambria Math" panose="02040503050406030204" pitchFamily="18" charset="0"/>
                              </a:rPr>
                            </m:ctrlPr>
                          </m:dPr>
                          <m:e>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−1</m:t>
                            </m:r>
                          </m:e>
                        </m:d>
                        <m:sSup>
                          <m:sSupPr>
                            <m:ctrlPr>
                              <a:rPr lang="zh-TW" altLang="zh-TW" i="1">
                                <a:effectLst/>
                                <a:latin typeface="Cambria Math" panose="02040503050406030204" pitchFamily="18" charset="0"/>
                                <a:ea typeface="Cambria Math" panose="02040503050406030204" pitchFamily="18" charset="0"/>
                              </a:rPr>
                            </m:ctrlPr>
                          </m:sSupPr>
                          <m:e>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𝐻</m:t>
                            </m:r>
                          </m:e>
                          <m:sup>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𝑇</m:t>
                            </m:r>
                          </m:sup>
                        </m:sSup>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800" i="1">
                            <a:effectLst/>
                            <a:latin typeface="Cambria Math" panose="02040503050406030204" pitchFamily="18" charset="0"/>
                            <a:ea typeface="新細明體" panose="02020500000000000000" pitchFamily="18" charset="-120"/>
                            <a:cs typeface="Times New Roman" panose="02020603050405020304" pitchFamily="18" charset="0"/>
                          </a:rPr>
                          <m:t>𝑅</m:t>
                        </m:r>
                      </m:den>
                    </m:f>
                  </m:oMath>
                </a14:m>
                <a:endParaRPr lang="en-US" altLang="zh-TW" dirty="0"/>
              </a:p>
              <a:p>
                <a14:m>
                  <m:oMath xmlns:m="http://schemas.openxmlformats.org/officeDocument/2006/math">
                    <m:r>
                      <a:rPr lang="en-US" altLang="zh-TW" sz="2800" i="1" smtClean="0">
                        <a:effectLst/>
                        <a:latin typeface="Cambria Math" panose="02040503050406030204" pitchFamily="18" charset="0"/>
                        <a:ea typeface="新細明體" panose="02020500000000000000" pitchFamily="18" charset="-120"/>
                        <a:cs typeface="Times New Roman" panose="02020603050405020304" pitchFamily="18" charset="0"/>
                      </a:rPr>
                      <m:t>𝑃</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d>
                      <m:dPr>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𝐾𝑔</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𝐻</m:t>
                        </m:r>
                      </m:e>
                    </m:d>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𝑃</m:t>
                    </m:r>
                    <m:d>
                      <m:dPr>
                        <m:begChr m:val="["/>
                        <m:endChr m:val="]"/>
                        <m:ctrlPr>
                          <a:rPr lang="zh-TW" altLang="zh-TW" i="1">
                            <a:effectLst/>
                            <a:latin typeface="Cambria Math" panose="02040503050406030204" pitchFamily="18" charset="0"/>
                            <a:ea typeface="Cambria Math" panose="02040503050406030204" pitchFamily="18" charset="0"/>
                            <a:cs typeface="MS Mincho" panose="02020609040205080304" pitchFamily="49" charset="-128"/>
                          </a:rPr>
                        </m:ctrlPr>
                      </m:dPr>
                      <m:e>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𝑘</m:t>
                        </m:r>
                        <m:r>
                          <a:rPr lang="en-US" altLang="zh-TW" sz="2800" i="1">
                            <a:effectLst/>
                            <a:latin typeface="Cambria Math" panose="02040503050406030204" pitchFamily="18" charset="0"/>
                            <a:ea typeface="新細明體" panose="02020500000000000000" pitchFamily="18" charset="-120"/>
                            <a:cs typeface="MS Mincho" panose="02020609040205080304" pitchFamily="49" charset="-128"/>
                          </a:rPr>
                          <m:t>−1</m:t>
                        </m:r>
                      </m:e>
                    </m:d>
                  </m:oMath>
                </a14:m>
                <a:endParaRPr lang="en-US" altLang="zh-TW" dirty="0"/>
              </a:p>
              <a:p>
                <a:pPr lvl="1"/>
                <a14:m>
                  <m:oMath xmlns:m="http://schemas.openxmlformats.org/officeDocument/2006/math">
                    <m:r>
                      <a:rPr lang="en-US" altLang="zh-TW" i="1" smtClean="0">
                        <a:effectLst/>
                        <a:latin typeface="Cambria Math" panose="02040503050406030204" pitchFamily="18" charset="0"/>
                        <a:ea typeface="新細明體" panose="02020500000000000000" pitchFamily="18" charset="-120"/>
                        <a:cs typeface="Times New Roman" panose="02020603050405020304" pitchFamily="18" charset="0"/>
                      </a:rPr>
                      <m:t>𝑋</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為預測狀態</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𝐹</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狀態轉移矩陣</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Times New Roman" panose="02020603050405020304" pitchFamily="18" charset="0"/>
                      </a:rPr>
                      <m:t>𝑈</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為狀態輸入</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Times New Roman" panose="02020603050405020304" pitchFamily="18" charset="0"/>
                      </a:rPr>
                      <m:t>𝐵</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為狀態輸入的轉移矩陣</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𝑃</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a:t>
                </a:r>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Times New Roman" panose="02020603050405020304" pitchFamily="18" charset="0"/>
                      </a:rPr>
                      <m:t>𝑋</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dirty="0">
                    <a:effectLst/>
                    <a:latin typeface="Calibri" panose="020F0502020204030204" pitchFamily="34" charset="0"/>
                    <a:ea typeface="新細明體" panose="02020500000000000000" pitchFamily="18" charset="-120"/>
                    <a:cs typeface="Times New Roman" panose="02020603050405020304" pitchFamily="18" charset="0"/>
                  </a:rPr>
                  <a:t>covariance matrix</a:t>
                </a:r>
                <a:endParaRPr lang="en-US" altLang="zh-TW" dirty="0">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𝑄</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為預測狀態的變異數</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𝐻</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狀態轉成測量系統的轉移矩陣</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𝑍</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為量測狀態</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Times New Roman" panose="02020603050405020304" pitchFamily="18" charset="0"/>
                      </a:rPr>
                      <m:t>𝑅</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為測量狀態的變異數</a:t>
                </a:r>
                <a:endParaRPr lang="en-US" altLang="zh-TW" dirty="0">
                  <a:effectLst/>
                  <a:latin typeface="Calibri" panose="020F0502020204030204" pitchFamily="34" charset="0"/>
                  <a:ea typeface="新細明體" panose="02020500000000000000" pitchFamily="18" charset="-120"/>
                  <a:cs typeface="Times New Roman" panose="02020603050405020304" pitchFamily="18" charset="0"/>
                </a:endParaRPr>
              </a:p>
              <a:p>
                <a:pPr lvl="1"/>
                <a14:m>
                  <m:oMath xmlns:m="http://schemas.openxmlformats.org/officeDocument/2006/math">
                    <m:r>
                      <a:rPr lang="en-US" altLang="zh-TW" i="1">
                        <a:effectLst/>
                        <a:latin typeface="Cambria Math" panose="02040503050406030204" pitchFamily="18" charset="0"/>
                        <a:ea typeface="新細明體" panose="02020500000000000000" pitchFamily="18" charset="-120"/>
                        <a:cs typeface="MS Mincho" panose="02020609040205080304" pitchFamily="49" charset="-128"/>
                      </a:rPr>
                      <m:t>𝐾𝑔</m:t>
                    </m:r>
                  </m:oMath>
                </a14:m>
                <a:r>
                  <a:rPr lang="zh-TW" altLang="zh-TW" dirty="0">
                    <a:effectLst/>
                    <a:latin typeface="Calibri" panose="020F0502020204030204" pitchFamily="34" charset="0"/>
                    <a:ea typeface="新細明體" panose="02020500000000000000" pitchFamily="18" charset="-120"/>
                    <a:cs typeface="Times New Roman" panose="02020603050405020304" pitchFamily="18" charset="0"/>
                  </a:rPr>
                  <a:t>為</a:t>
                </a:r>
                <a:r>
                  <a:rPr lang="en-US" altLang="zh-TW" dirty="0">
                    <a:effectLst/>
                    <a:latin typeface="Calibri" panose="020F0502020204030204" pitchFamily="34" charset="0"/>
                    <a:ea typeface="新細明體" panose="02020500000000000000" pitchFamily="18" charset="-120"/>
                    <a:cs typeface="Times New Roman" panose="02020603050405020304" pitchFamily="18" charset="0"/>
                  </a:rPr>
                  <a:t>Kalman Gain</a:t>
                </a:r>
                <a:endParaRPr lang="zh-TW" altLang="en-US" dirty="0"/>
              </a:p>
            </p:txBody>
          </p:sp>
        </mc:Choice>
        <mc:Fallback>
          <p:sp>
            <p:nvSpPr>
              <p:cNvPr id="3" name="內容版面配置區 2">
                <a:extLst>
                  <a:ext uri="{FF2B5EF4-FFF2-40B4-BE49-F238E27FC236}">
                    <a16:creationId xmlns:a16="http://schemas.microsoft.com/office/drawing/2014/main" id="{2E313B38-754A-4D06-B543-5C6C703D519F}"/>
                  </a:ext>
                </a:extLst>
              </p:cNvPr>
              <p:cNvSpPr>
                <a:spLocks noGrp="1" noRot="1" noChangeAspect="1" noMove="1" noResize="1" noEditPoints="1" noAdjustHandles="1" noChangeArrowheads="1" noChangeShapeType="1" noTextEdit="1"/>
              </p:cNvSpPr>
              <p:nvPr>
                <p:ph idx="1"/>
              </p:nvPr>
            </p:nvSpPr>
            <p:spPr>
              <a:blipFill>
                <a:blip r:embed="rId2"/>
                <a:stretch>
                  <a:fillRect l="-406" t="-840" b="-1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2628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8C68B7-09B2-438C-A0F7-4FBDA74C9A81}"/>
              </a:ext>
            </a:extLst>
          </p:cNvPr>
          <p:cNvSpPr>
            <a:spLocks noGrp="1"/>
          </p:cNvSpPr>
          <p:nvPr>
            <p:ph type="title"/>
          </p:nvPr>
        </p:nvSpPr>
        <p:spPr/>
        <p:txBody>
          <a:bodyPr/>
          <a:lstStyle/>
          <a:p>
            <a:r>
              <a:rPr lang="en-US" altLang="zh-TW" dirty="0"/>
              <a:t>Kalman Filter(</a:t>
            </a:r>
            <a:r>
              <a:rPr lang="zh-TW" altLang="en-US" dirty="0"/>
              <a:t>白話文</a:t>
            </a:r>
            <a:r>
              <a:rPr lang="en-US" altLang="zh-TW" dirty="0"/>
              <a:t>)</a:t>
            </a:r>
            <a:endParaRPr lang="zh-TW" altLang="en-US" dirty="0"/>
          </a:p>
        </p:txBody>
      </p:sp>
      <p:sp>
        <p:nvSpPr>
          <p:cNvPr id="3" name="內容版面配置區 2">
            <a:extLst>
              <a:ext uri="{FF2B5EF4-FFF2-40B4-BE49-F238E27FC236}">
                <a16:creationId xmlns:a16="http://schemas.microsoft.com/office/drawing/2014/main" id="{AB18A01A-9EF5-44A9-95DD-2C8B433B7C40}"/>
              </a:ext>
            </a:extLst>
          </p:cNvPr>
          <p:cNvSpPr>
            <a:spLocks noGrp="1"/>
          </p:cNvSpPr>
          <p:nvPr>
            <p:ph idx="1"/>
          </p:nvPr>
        </p:nvSpPr>
        <p:spPr/>
        <p:txBody>
          <a:bodyPr/>
          <a:lstStyle/>
          <a:p>
            <a:r>
              <a:rPr lang="zh-TW" altLang="en-US" dirty="0"/>
              <a:t>利用</a:t>
            </a:r>
            <a:r>
              <a:rPr lang="en-US" altLang="zh-TW" dirty="0"/>
              <a:t>k-1</a:t>
            </a:r>
            <a:r>
              <a:rPr lang="zh-TW" altLang="en-US" dirty="0"/>
              <a:t>的狀態，加上變化量，預估出</a:t>
            </a:r>
            <a:r>
              <a:rPr lang="en-US" altLang="zh-TW" dirty="0"/>
              <a:t>k</a:t>
            </a:r>
            <a:r>
              <a:rPr lang="zh-TW" altLang="en-US" dirty="0"/>
              <a:t>狀態。</a:t>
            </a:r>
          </a:p>
          <a:p>
            <a:r>
              <a:rPr lang="zh-TW" altLang="en-US" dirty="0"/>
              <a:t>利用</a:t>
            </a:r>
            <a:r>
              <a:rPr lang="en-US" altLang="zh-TW" dirty="0"/>
              <a:t>k-1</a:t>
            </a:r>
            <a:r>
              <a:rPr lang="zh-TW" altLang="en-US" dirty="0"/>
              <a:t>狀態的雜訊，預估出</a:t>
            </a:r>
            <a:r>
              <a:rPr lang="en-US" altLang="zh-TW" dirty="0"/>
              <a:t>k</a:t>
            </a:r>
            <a:r>
              <a:rPr lang="zh-TW" altLang="en-US" dirty="0"/>
              <a:t>狀態的雜訊。</a:t>
            </a:r>
          </a:p>
          <a:p>
            <a:r>
              <a:rPr lang="zh-TW" altLang="en-US" dirty="0"/>
              <a:t>利用預估出的</a:t>
            </a:r>
            <a:r>
              <a:rPr lang="en-US" altLang="zh-TW" dirty="0"/>
              <a:t>k</a:t>
            </a:r>
            <a:r>
              <a:rPr lang="zh-TW" altLang="en-US" dirty="0"/>
              <a:t>狀態與</a:t>
            </a:r>
            <a:r>
              <a:rPr lang="en-US" altLang="zh-TW" dirty="0"/>
              <a:t>k</a:t>
            </a:r>
            <a:r>
              <a:rPr lang="zh-TW" altLang="en-US" dirty="0"/>
              <a:t>的預估測量狀態搭配權重值</a:t>
            </a:r>
            <a:r>
              <a:rPr lang="en-US" altLang="zh-TW" dirty="0"/>
              <a:t>(Kalman Gain)</a:t>
            </a:r>
            <a:r>
              <a:rPr lang="zh-TW" altLang="en-US" dirty="0"/>
              <a:t>完成更新</a:t>
            </a:r>
            <a:r>
              <a:rPr lang="en-US" altLang="zh-TW" dirty="0"/>
              <a:t>k</a:t>
            </a:r>
            <a:r>
              <a:rPr lang="zh-TW" altLang="en-US" dirty="0"/>
              <a:t>狀態。</a:t>
            </a:r>
          </a:p>
          <a:p>
            <a:r>
              <a:rPr lang="zh-TW" altLang="en-US" dirty="0"/>
              <a:t>權重值</a:t>
            </a:r>
            <a:r>
              <a:rPr lang="en-US" altLang="zh-TW" dirty="0"/>
              <a:t>(Kalman Gain)</a:t>
            </a:r>
            <a:r>
              <a:rPr lang="zh-TW" altLang="en-US" dirty="0"/>
              <a:t>是</a:t>
            </a:r>
            <a:r>
              <a:rPr lang="en-US" altLang="zh-TW" dirty="0"/>
              <a:t>k</a:t>
            </a:r>
            <a:r>
              <a:rPr lang="zh-TW" altLang="en-US" dirty="0"/>
              <a:t>狀態的雜訊與測量雜訊 經計算而求得。</a:t>
            </a:r>
          </a:p>
          <a:p>
            <a:r>
              <a:rPr lang="zh-TW" altLang="en-US" dirty="0"/>
              <a:t>最後利用權重值</a:t>
            </a:r>
            <a:r>
              <a:rPr lang="en-US" altLang="zh-TW" dirty="0"/>
              <a:t>(Kalman Gain)</a:t>
            </a:r>
            <a:r>
              <a:rPr lang="zh-TW" altLang="en-US" dirty="0"/>
              <a:t>更新</a:t>
            </a:r>
            <a:r>
              <a:rPr lang="en-US" altLang="zh-TW" dirty="0"/>
              <a:t>k</a:t>
            </a:r>
            <a:r>
              <a:rPr lang="zh-TW" altLang="en-US" dirty="0"/>
              <a:t>狀態的雜訊。</a:t>
            </a:r>
          </a:p>
          <a:p>
            <a:endParaRPr lang="zh-TW" altLang="en-US" dirty="0"/>
          </a:p>
        </p:txBody>
      </p:sp>
    </p:spTree>
    <p:extLst>
      <p:ext uri="{BB962C8B-B14F-4D97-AF65-F5344CB8AC3E}">
        <p14:creationId xmlns:p14="http://schemas.microsoft.com/office/powerpoint/2010/main" val="126647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63C0C0-4249-40ED-9818-0DB61F57EF9B}"/>
              </a:ext>
            </a:extLst>
          </p:cNvPr>
          <p:cNvSpPr>
            <a:spLocks noGrp="1"/>
          </p:cNvSpPr>
          <p:nvPr>
            <p:ph type="title"/>
          </p:nvPr>
        </p:nvSpPr>
        <p:spPr/>
        <p:txBody>
          <a:bodyPr/>
          <a:lstStyle/>
          <a:p>
            <a:r>
              <a:rPr lang="en-US" altLang="zh-TW" dirty="0"/>
              <a:t>Kalman Filter(</a:t>
            </a:r>
            <a:r>
              <a:rPr lang="zh-TW" altLang="en-US" dirty="0"/>
              <a:t>設定</a:t>
            </a:r>
            <a:r>
              <a:rPr lang="en-US" altLang="zh-TW" dirty="0"/>
              <a:t>)</a:t>
            </a:r>
            <a:endParaRPr lang="zh-TW" altLang="en-US" dirty="0"/>
          </a:p>
        </p:txBody>
      </p:sp>
      <p:sp>
        <p:nvSpPr>
          <p:cNvPr id="3" name="內容版面配置區 2">
            <a:extLst>
              <a:ext uri="{FF2B5EF4-FFF2-40B4-BE49-F238E27FC236}">
                <a16:creationId xmlns:a16="http://schemas.microsoft.com/office/drawing/2014/main" id="{8FE8831D-1D03-4E71-9254-04EDFA168A1A}"/>
              </a:ext>
            </a:extLst>
          </p:cNvPr>
          <p:cNvSpPr>
            <a:spLocks noGrp="1"/>
          </p:cNvSpPr>
          <p:nvPr>
            <p:ph idx="1"/>
          </p:nvPr>
        </p:nvSpPr>
        <p:spPr/>
        <p:txBody>
          <a:bodyPr/>
          <a:lstStyle/>
          <a:p>
            <a:r>
              <a:rPr lang="zh-TW" altLang="en-US" dirty="0"/>
              <a:t>需要設定的參數：</a:t>
            </a:r>
            <a:endParaRPr lang="en-US" altLang="zh-TW" dirty="0"/>
          </a:p>
          <a:p>
            <a:pPr lvl="1"/>
            <a:r>
              <a:rPr lang="zh-TW" altLang="en-US" dirty="0"/>
              <a:t>預測模型的變異數</a:t>
            </a:r>
            <a:endParaRPr lang="en-US" altLang="zh-TW" dirty="0"/>
          </a:p>
          <a:p>
            <a:pPr lvl="1"/>
            <a:r>
              <a:rPr lang="zh-TW" altLang="en-US" dirty="0"/>
              <a:t>預測模型的雜訊</a:t>
            </a:r>
            <a:endParaRPr lang="en-US" altLang="zh-TW" dirty="0"/>
          </a:p>
          <a:p>
            <a:pPr lvl="1"/>
            <a:r>
              <a:rPr lang="zh-TW" altLang="en-US" dirty="0"/>
              <a:t>量測儀器的雜訊</a:t>
            </a:r>
            <a:endParaRPr lang="en-US" altLang="zh-TW" dirty="0"/>
          </a:p>
          <a:p>
            <a:pPr lvl="1"/>
            <a:r>
              <a:rPr lang="zh-TW" altLang="en-US" dirty="0"/>
              <a:t>因需要長期量測，故這邊直接假設</a:t>
            </a:r>
            <a:endParaRPr lang="en-US" altLang="zh-TW" dirty="0"/>
          </a:p>
          <a:p>
            <a:pPr lvl="2"/>
            <a:r>
              <a:rPr lang="zh-TW" altLang="en-US" dirty="0"/>
              <a:t>預測模型的變異數：</a:t>
            </a:r>
            <a:r>
              <a:rPr lang="en-US" altLang="zh-TW" dirty="0"/>
              <a:t>3</a:t>
            </a:r>
          </a:p>
          <a:p>
            <a:pPr lvl="2"/>
            <a:r>
              <a:rPr lang="zh-TW" altLang="en-US" dirty="0"/>
              <a:t>預測模型的雜訊：</a:t>
            </a:r>
            <a:r>
              <a:rPr lang="en-US" altLang="zh-TW" dirty="0"/>
              <a:t>4</a:t>
            </a:r>
          </a:p>
          <a:p>
            <a:pPr lvl="2"/>
            <a:r>
              <a:rPr lang="zh-TW" altLang="en-US" dirty="0"/>
              <a:t>量測模型的雜訊：</a:t>
            </a:r>
            <a:r>
              <a:rPr lang="en-US" altLang="zh-TW" dirty="0"/>
              <a:t>20</a:t>
            </a:r>
          </a:p>
        </p:txBody>
      </p:sp>
    </p:spTree>
    <p:extLst>
      <p:ext uri="{BB962C8B-B14F-4D97-AF65-F5344CB8AC3E}">
        <p14:creationId xmlns:p14="http://schemas.microsoft.com/office/powerpoint/2010/main" val="2855430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0AD26-4C36-43DD-BE47-B121648EF65C}"/>
              </a:ext>
            </a:extLst>
          </p:cNvPr>
          <p:cNvSpPr>
            <a:spLocks noGrp="1"/>
          </p:cNvSpPr>
          <p:nvPr>
            <p:ph type="title"/>
          </p:nvPr>
        </p:nvSpPr>
        <p:spPr/>
        <p:txBody>
          <a:bodyPr/>
          <a:lstStyle/>
          <a:p>
            <a:r>
              <a:rPr lang="zh-TW" altLang="en-US" dirty="0"/>
              <a:t>待解決問題</a:t>
            </a:r>
          </a:p>
        </p:txBody>
      </p:sp>
      <p:sp>
        <p:nvSpPr>
          <p:cNvPr id="3" name="內容版面配置區 2">
            <a:extLst>
              <a:ext uri="{FF2B5EF4-FFF2-40B4-BE49-F238E27FC236}">
                <a16:creationId xmlns:a16="http://schemas.microsoft.com/office/drawing/2014/main" id="{57C8F6DE-3B21-496F-86AF-A92BA53758A2}"/>
              </a:ext>
            </a:extLst>
          </p:cNvPr>
          <p:cNvSpPr>
            <a:spLocks noGrp="1"/>
          </p:cNvSpPr>
          <p:nvPr>
            <p:ph idx="1"/>
          </p:nvPr>
        </p:nvSpPr>
        <p:spPr/>
        <p:txBody>
          <a:bodyPr/>
          <a:lstStyle/>
          <a:p>
            <a:r>
              <a:rPr lang="zh-TW" altLang="en-US" dirty="0"/>
              <a:t>水深量測是保障船舶安全航行和提高航運效益之關鍵。水深數據之即時掌握可為深入了解航口航道淤積變化提供依據。早期對於淤積型港口航道之水深量測主要依靠船載光學設備或聲學設備來完成，其獲得之水深資訊雖然準確，但即時性較差。</a:t>
            </a:r>
          </a:p>
        </p:txBody>
      </p:sp>
      <p:pic>
        <p:nvPicPr>
          <p:cNvPr id="1026" name="Picture 2" descr="長榮貨輪卡蘇伊士運河全球貨貿每小時損失114億| 國際| 重點新聞| 中央社CNA">
            <a:extLst>
              <a:ext uri="{FF2B5EF4-FFF2-40B4-BE49-F238E27FC236}">
                <a16:creationId xmlns:a16="http://schemas.microsoft.com/office/drawing/2014/main" id="{53EE6FE5-C026-49E6-B380-DEBE45566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980" y="3498980"/>
            <a:ext cx="3359020" cy="335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40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C65346-7C02-42C7-9CF0-33CF959B8D34}"/>
              </a:ext>
            </a:extLst>
          </p:cNvPr>
          <p:cNvSpPr>
            <a:spLocks noGrp="1"/>
          </p:cNvSpPr>
          <p:nvPr>
            <p:ph type="title"/>
          </p:nvPr>
        </p:nvSpPr>
        <p:spPr/>
        <p:txBody>
          <a:bodyPr/>
          <a:lstStyle/>
          <a:p>
            <a:r>
              <a:rPr lang="en-US" altLang="zh-TW" dirty="0"/>
              <a:t>GPS</a:t>
            </a:r>
            <a:endParaRPr lang="zh-TW" altLang="en-US" dirty="0"/>
          </a:p>
        </p:txBody>
      </p:sp>
      <p:sp>
        <p:nvSpPr>
          <p:cNvPr id="3" name="內容版面配置區 2">
            <a:extLst>
              <a:ext uri="{FF2B5EF4-FFF2-40B4-BE49-F238E27FC236}">
                <a16:creationId xmlns:a16="http://schemas.microsoft.com/office/drawing/2014/main" id="{E330278F-C96A-40B0-A875-0DEE650A0871}"/>
              </a:ext>
            </a:extLst>
          </p:cNvPr>
          <p:cNvSpPr>
            <a:spLocks noGrp="1"/>
          </p:cNvSpPr>
          <p:nvPr>
            <p:ph idx="1"/>
          </p:nvPr>
        </p:nvSpPr>
        <p:spPr/>
        <p:txBody>
          <a:bodyPr/>
          <a:lstStyle/>
          <a:p>
            <a:r>
              <a:rPr lang="en-US" altLang="zh-TW" dirty="0" err="1"/>
              <a:t>Beitian</a:t>
            </a:r>
            <a:r>
              <a:rPr lang="en-US" altLang="zh-TW" dirty="0"/>
              <a:t> BN-880 GPS &amp; Compass</a:t>
            </a:r>
          </a:p>
          <a:p>
            <a:r>
              <a:rPr lang="zh-TW" altLang="en-US" dirty="0"/>
              <a:t>只需要連接</a:t>
            </a:r>
            <a:r>
              <a:rPr lang="en-US" altLang="zh-TW" dirty="0"/>
              <a:t>5V</a:t>
            </a:r>
            <a:r>
              <a:rPr lang="zh-TW" altLang="en-US" dirty="0"/>
              <a:t>電源、接地、</a:t>
            </a:r>
            <a:r>
              <a:rPr lang="en-US" altLang="zh-TW" dirty="0"/>
              <a:t>Tx</a:t>
            </a:r>
            <a:r>
              <a:rPr lang="zh-TW" altLang="en-US" dirty="0"/>
              <a:t>、</a:t>
            </a:r>
            <a:r>
              <a:rPr lang="en-US" altLang="zh-TW" dirty="0"/>
              <a:t>Rx</a:t>
            </a:r>
            <a:r>
              <a:rPr lang="zh-TW" altLang="en-US" dirty="0"/>
              <a:t>四條線，另外兩條</a:t>
            </a:r>
            <a:r>
              <a:rPr lang="en-US" altLang="zh-TW" dirty="0"/>
              <a:t>analog</a:t>
            </a:r>
            <a:r>
              <a:rPr lang="zh-TW" altLang="en-US" dirty="0"/>
              <a:t>的</a:t>
            </a:r>
            <a:r>
              <a:rPr lang="en-US" altLang="zh-TW" dirty="0"/>
              <a:t>I/O</a:t>
            </a:r>
            <a:r>
              <a:rPr lang="zh-TW" altLang="en-US" dirty="0"/>
              <a:t>不需要用到</a:t>
            </a:r>
          </a:p>
        </p:txBody>
      </p:sp>
      <p:pic>
        <p:nvPicPr>
          <p:cNvPr id="4" name="圖片 3">
            <a:extLst>
              <a:ext uri="{FF2B5EF4-FFF2-40B4-BE49-F238E27FC236}">
                <a16:creationId xmlns:a16="http://schemas.microsoft.com/office/drawing/2014/main" id="{FA0C4755-733A-4806-9F93-29A2993CDDA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750491" y="0"/>
            <a:ext cx="2441510" cy="2441510"/>
          </a:xfrm>
          <a:prstGeom prst="rect">
            <a:avLst/>
          </a:prstGeom>
        </p:spPr>
      </p:pic>
      <p:pic>
        <p:nvPicPr>
          <p:cNvPr id="5" name="圖片 4">
            <a:extLst>
              <a:ext uri="{FF2B5EF4-FFF2-40B4-BE49-F238E27FC236}">
                <a16:creationId xmlns:a16="http://schemas.microsoft.com/office/drawing/2014/main" id="{3F4544BB-E40B-43CD-AE79-7C04F00112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087" y="3545633"/>
            <a:ext cx="6705501" cy="3312367"/>
          </a:xfrm>
          <a:prstGeom prst="rect">
            <a:avLst/>
          </a:prstGeom>
        </p:spPr>
      </p:pic>
    </p:spTree>
    <p:extLst>
      <p:ext uri="{BB962C8B-B14F-4D97-AF65-F5344CB8AC3E}">
        <p14:creationId xmlns:p14="http://schemas.microsoft.com/office/powerpoint/2010/main" val="658935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6BC74-D66D-45B2-A36B-7FDFC7FF3B21}"/>
              </a:ext>
            </a:extLst>
          </p:cNvPr>
          <p:cNvSpPr>
            <a:spLocks noGrp="1"/>
          </p:cNvSpPr>
          <p:nvPr>
            <p:ph type="title"/>
          </p:nvPr>
        </p:nvSpPr>
        <p:spPr/>
        <p:txBody>
          <a:bodyPr/>
          <a:lstStyle/>
          <a:p>
            <a:r>
              <a:rPr lang="zh-TW" altLang="en-US" dirty="0"/>
              <a:t>裝置實圖</a:t>
            </a:r>
          </a:p>
        </p:txBody>
      </p:sp>
      <p:pic>
        <p:nvPicPr>
          <p:cNvPr id="4" name="內容版面配置區 3">
            <a:extLst>
              <a:ext uri="{FF2B5EF4-FFF2-40B4-BE49-F238E27FC236}">
                <a16:creationId xmlns:a16="http://schemas.microsoft.com/office/drawing/2014/main" id="{B9EE1CE6-F0E3-49E1-BB2B-BB8600DABEC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05335" y="1535501"/>
            <a:ext cx="3787369" cy="5041350"/>
          </a:xfrm>
          <a:prstGeom prst="rect">
            <a:avLst/>
          </a:prstGeom>
          <a:noFill/>
        </p:spPr>
      </p:pic>
    </p:spTree>
    <p:extLst>
      <p:ext uri="{BB962C8B-B14F-4D97-AF65-F5344CB8AC3E}">
        <p14:creationId xmlns:p14="http://schemas.microsoft.com/office/powerpoint/2010/main" val="438597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D096DE-DBA5-4C28-83C3-179B15664C95}"/>
              </a:ext>
            </a:extLst>
          </p:cNvPr>
          <p:cNvSpPr>
            <a:spLocks noGrp="1"/>
          </p:cNvSpPr>
          <p:nvPr>
            <p:ph type="title"/>
          </p:nvPr>
        </p:nvSpPr>
        <p:spPr/>
        <p:txBody>
          <a:bodyPr/>
          <a:lstStyle/>
          <a:p>
            <a:r>
              <a:rPr lang="en-US" altLang="zh-TW" dirty="0"/>
              <a:t>Demo</a:t>
            </a:r>
            <a:endParaRPr lang="zh-TW" altLang="en-US" dirty="0"/>
          </a:p>
        </p:txBody>
      </p:sp>
      <p:pic>
        <p:nvPicPr>
          <p:cNvPr id="4" name="GPS">
            <a:hlinkClick r:id="" action="ppaction://media"/>
            <a:extLst>
              <a:ext uri="{FF2B5EF4-FFF2-40B4-BE49-F238E27FC236}">
                <a16:creationId xmlns:a16="http://schemas.microsoft.com/office/drawing/2014/main" id="{6AD5365D-F774-4FE7-A336-BA64B839BC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38516" y="0"/>
            <a:ext cx="3877695" cy="6892843"/>
          </a:xfrm>
        </p:spPr>
      </p:pic>
    </p:spTree>
    <p:extLst>
      <p:ext uri="{BB962C8B-B14F-4D97-AF65-F5344CB8AC3E}">
        <p14:creationId xmlns:p14="http://schemas.microsoft.com/office/powerpoint/2010/main" val="236789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4A20B8-DE60-43B0-A1D4-E9A5CC33AAA6}"/>
              </a:ext>
            </a:extLst>
          </p:cNvPr>
          <p:cNvSpPr>
            <a:spLocks noGrp="1"/>
          </p:cNvSpPr>
          <p:nvPr>
            <p:ph type="title"/>
          </p:nvPr>
        </p:nvSpPr>
        <p:spPr/>
        <p:txBody>
          <a:bodyPr/>
          <a:lstStyle/>
          <a:p>
            <a:r>
              <a:rPr lang="en-US" altLang="zh-TW" dirty="0"/>
              <a:t>Demo</a:t>
            </a:r>
            <a:endParaRPr lang="zh-TW" altLang="en-US" dirty="0"/>
          </a:p>
        </p:txBody>
      </p:sp>
      <p:pic>
        <p:nvPicPr>
          <p:cNvPr id="4" name="Full_demo">
            <a:hlinkClick r:id="" action="ppaction://media"/>
            <a:extLst>
              <a:ext uri="{FF2B5EF4-FFF2-40B4-BE49-F238E27FC236}">
                <a16:creationId xmlns:a16="http://schemas.microsoft.com/office/drawing/2014/main" id="{BB7170D4-0329-45F1-9114-CFE41C8297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6887" y="-1"/>
            <a:ext cx="3858094" cy="6858001"/>
          </a:xfrm>
        </p:spPr>
      </p:pic>
    </p:spTree>
    <p:extLst>
      <p:ext uri="{BB962C8B-B14F-4D97-AF65-F5344CB8AC3E}">
        <p14:creationId xmlns:p14="http://schemas.microsoft.com/office/powerpoint/2010/main" val="51498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1107E2-C496-4B88-A8C2-55598AF0AFA9}"/>
              </a:ext>
            </a:extLst>
          </p:cNvPr>
          <p:cNvSpPr>
            <a:spLocks noGrp="1"/>
          </p:cNvSpPr>
          <p:nvPr>
            <p:ph type="ctrTitle"/>
          </p:nvPr>
        </p:nvSpPr>
        <p:spPr/>
        <p:txBody>
          <a:bodyPr/>
          <a:lstStyle/>
          <a:p>
            <a:r>
              <a:rPr lang="en-US" altLang="zh-TW" dirty="0"/>
              <a:t>Q&amp;A</a:t>
            </a:r>
            <a:endParaRPr lang="zh-TW" altLang="en-US" dirty="0"/>
          </a:p>
        </p:txBody>
      </p:sp>
      <p:sp>
        <p:nvSpPr>
          <p:cNvPr id="4" name="副標題 3">
            <a:extLst>
              <a:ext uri="{FF2B5EF4-FFF2-40B4-BE49-F238E27FC236}">
                <a16:creationId xmlns:a16="http://schemas.microsoft.com/office/drawing/2014/main" id="{6167FACC-ABD4-4266-A7BD-003B54FC9300}"/>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8955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A852D96-36BB-4B86-80CF-CE6A96BDB163}"/>
              </a:ext>
            </a:extLst>
          </p:cNvPr>
          <p:cNvSpPr>
            <a:spLocks noGrp="1"/>
          </p:cNvSpPr>
          <p:nvPr>
            <p:ph type="ctrTitle"/>
          </p:nvPr>
        </p:nvSpPr>
        <p:spPr/>
        <p:txBody>
          <a:bodyPr/>
          <a:lstStyle/>
          <a:p>
            <a:r>
              <a:rPr lang="en-US" altLang="zh-TW" dirty="0"/>
              <a:t>THX</a:t>
            </a:r>
            <a:endParaRPr lang="zh-TW" altLang="en-US" dirty="0"/>
          </a:p>
        </p:txBody>
      </p:sp>
      <p:sp>
        <p:nvSpPr>
          <p:cNvPr id="5" name="副標題 4">
            <a:extLst>
              <a:ext uri="{FF2B5EF4-FFF2-40B4-BE49-F238E27FC236}">
                <a16:creationId xmlns:a16="http://schemas.microsoft.com/office/drawing/2014/main" id="{3C027DD9-FC83-403B-8ECE-96A06209DDD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7180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674566-7438-451F-B84E-F4CCF0A28567}"/>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0A8BC371-A2E3-4435-8648-FC81CD43A0B6}"/>
              </a:ext>
            </a:extLst>
          </p:cNvPr>
          <p:cNvSpPr>
            <a:spLocks noGrp="1"/>
          </p:cNvSpPr>
          <p:nvPr>
            <p:ph idx="1"/>
          </p:nvPr>
        </p:nvSpPr>
        <p:spPr/>
        <p:txBody>
          <a:bodyPr/>
          <a:lstStyle/>
          <a:p>
            <a:r>
              <a:rPr lang="zh-TW" altLang="en-US" dirty="0"/>
              <a:t>於無人船上安裝聲學裝置量測港灣水深，搭配開放天氣資料建立</a:t>
            </a:r>
            <a:r>
              <a:rPr lang="en-US" altLang="zh-TW" dirty="0"/>
              <a:t>AI</a:t>
            </a:r>
            <a:r>
              <a:rPr lang="zh-TW" altLang="en-US" dirty="0"/>
              <a:t>預測模型，預測未來之港灣水深之變化，同時透過預測誤差判斷港灣內泥沙淤積情形。</a:t>
            </a:r>
          </a:p>
        </p:txBody>
      </p:sp>
    </p:spTree>
    <p:extLst>
      <p:ext uri="{BB962C8B-B14F-4D97-AF65-F5344CB8AC3E}">
        <p14:creationId xmlns:p14="http://schemas.microsoft.com/office/powerpoint/2010/main" val="92980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B7E51-CC07-4607-8889-0B84EA7C8346}"/>
              </a:ext>
            </a:extLst>
          </p:cNvPr>
          <p:cNvSpPr>
            <a:spLocks noGrp="1"/>
          </p:cNvSpPr>
          <p:nvPr>
            <p:ph type="title"/>
          </p:nvPr>
        </p:nvSpPr>
        <p:spPr/>
        <p:txBody>
          <a:bodyPr/>
          <a:lstStyle/>
          <a:p>
            <a:r>
              <a:rPr lang="zh-TW" altLang="en-US" dirty="0"/>
              <a:t>與業師討論</a:t>
            </a:r>
          </a:p>
        </p:txBody>
      </p:sp>
      <p:pic>
        <p:nvPicPr>
          <p:cNvPr id="5" name="圖片 4">
            <a:extLst>
              <a:ext uri="{FF2B5EF4-FFF2-40B4-BE49-F238E27FC236}">
                <a16:creationId xmlns:a16="http://schemas.microsoft.com/office/drawing/2014/main" id="{C3AFEE8D-28CA-405D-92FD-B8F359964BA0}"/>
              </a:ext>
            </a:extLst>
          </p:cNvPr>
          <p:cNvPicPr>
            <a:picLocks noChangeAspect="1"/>
          </p:cNvPicPr>
          <p:nvPr/>
        </p:nvPicPr>
        <p:blipFill>
          <a:blip r:embed="rId2"/>
          <a:stretch>
            <a:fillRect/>
          </a:stretch>
        </p:blipFill>
        <p:spPr>
          <a:xfrm>
            <a:off x="0" y="1783755"/>
            <a:ext cx="12192000" cy="3039399"/>
          </a:xfrm>
          <a:prstGeom prst="rect">
            <a:avLst/>
          </a:prstGeom>
        </p:spPr>
      </p:pic>
    </p:spTree>
    <p:extLst>
      <p:ext uri="{BB962C8B-B14F-4D97-AF65-F5344CB8AC3E}">
        <p14:creationId xmlns:p14="http://schemas.microsoft.com/office/powerpoint/2010/main" val="13463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A9BD7D-0FE5-4322-AAE9-D975C7C866B2}"/>
              </a:ext>
            </a:extLst>
          </p:cNvPr>
          <p:cNvSpPr>
            <a:spLocks noGrp="1"/>
          </p:cNvSpPr>
          <p:nvPr>
            <p:ph type="title"/>
          </p:nvPr>
        </p:nvSpPr>
        <p:spPr/>
        <p:txBody>
          <a:bodyPr/>
          <a:lstStyle/>
          <a:p>
            <a:r>
              <a:rPr lang="en-US" altLang="zh-TW" dirty="0"/>
              <a:t>FW-SFCC</a:t>
            </a:r>
            <a:endParaRPr lang="zh-TW" altLang="en-US" dirty="0"/>
          </a:p>
        </p:txBody>
      </p:sp>
      <p:sp>
        <p:nvSpPr>
          <p:cNvPr id="3" name="內容版面配置區 2">
            <a:extLst>
              <a:ext uri="{FF2B5EF4-FFF2-40B4-BE49-F238E27FC236}">
                <a16:creationId xmlns:a16="http://schemas.microsoft.com/office/drawing/2014/main" id="{786440E2-B0AC-4CBC-A832-BC3A1D8A1E97}"/>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D5A12883-2E2F-46F8-B994-72548F13989E}"/>
              </a:ext>
            </a:extLst>
          </p:cNvPr>
          <p:cNvPicPr>
            <a:picLocks noChangeAspect="1"/>
          </p:cNvPicPr>
          <p:nvPr/>
        </p:nvPicPr>
        <p:blipFill>
          <a:blip r:embed="rId2"/>
          <a:stretch>
            <a:fillRect/>
          </a:stretch>
        </p:blipFill>
        <p:spPr>
          <a:xfrm>
            <a:off x="224226" y="1690688"/>
            <a:ext cx="11810760" cy="4635467"/>
          </a:xfrm>
          <a:prstGeom prst="rect">
            <a:avLst/>
          </a:prstGeom>
        </p:spPr>
      </p:pic>
      <p:sp>
        <p:nvSpPr>
          <p:cNvPr id="7" name="橢圓 6">
            <a:extLst>
              <a:ext uri="{FF2B5EF4-FFF2-40B4-BE49-F238E27FC236}">
                <a16:creationId xmlns:a16="http://schemas.microsoft.com/office/drawing/2014/main" id="{F4414DAF-08D3-4F38-B2D5-2BA083998FF2}"/>
              </a:ext>
            </a:extLst>
          </p:cNvPr>
          <p:cNvSpPr/>
          <p:nvPr/>
        </p:nvSpPr>
        <p:spPr>
          <a:xfrm>
            <a:off x="4534678" y="2435290"/>
            <a:ext cx="2873828" cy="3359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668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5ACF3F-489E-40B4-8E02-87A720D67769}"/>
              </a:ext>
            </a:extLst>
          </p:cNvPr>
          <p:cNvSpPr>
            <a:spLocks noGrp="1"/>
          </p:cNvSpPr>
          <p:nvPr>
            <p:ph type="title"/>
          </p:nvPr>
        </p:nvSpPr>
        <p:spPr/>
        <p:txBody>
          <a:bodyPr/>
          <a:lstStyle/>
          <a:p>
            <a:r>
              <a:rPr lang="zh-TW" altLang="en-US" dirty="0"/>
              <a:t>與業師討論</a:t>
            </a:r>
          </a:p>
        </p:txBody>
      </p:sp>
      <p:pic>
        <p:nvPicPr>
          <p:cNvPr id="5" name="內容版面配置區 4">
            <a:extLst>
              <a:ext uri="{FF2B5EF4-FFF2-40B4-BE49-F238E27FC236}">
                <a16:creationId xmlns:a16="http://schemas.microsoft.com/office/drawing/2014/main" id="{D9344D75-E540-4D10-948E-4A2877454595}"/>
              </a:ext>
            </a:extLst>
          </p:cNvPr>
          <p:cNvPicPr>
            <a:picLocks noGrp="1" noChangeAspect="1"/>
          </p:cNvPicPr>
          <p:nvPr>
            <p:ph idx="1"/>
          </p:nvPr>
        </p:nvPicPr>
        <p:blipFill>
          <a:blip r:embed="rId2"/>
          <a:stretch>
            <a:fillRect/>
          </a:stretch>
        </p:blipFill>
        <p:spPr>
          <a:xfrm>
            <a:off x="0" y="1795867"/>
            <a:ext cx="12192000" cy="3104444"/>
          </a:xfrm>
        </p:spPr>
      </p:pic>
    </p:spTree>
    <p:extLst>
      <p:ext uri="{BB962C8B-B14F-4D97-AF65-F5344CB8AC3E}">
        <p14:creationId xmlns:p14="http://schemas.microsoft.com/office/powerpoint/2010/main" val="90371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DB41DD-2E72-448B-9906-802AECDBCC42}"/>
              </a:ext>
            </a:extLst>
          </p:cNvPr>
          <p:cNvSpPr>
            <a:spLocks noGrp="1"/>
          </p:cNvSpPr>
          <p:nvPr>
            <p:ph type="title"/>
          </p:nvPr>
        </p:nvSpPr>
        <p:spPr/>
        <p:txBody>
          <a:bodyPr/>
          <a:lstStyle/>
          <a:p>
            <a:r>
              <a:rPr lang="zh-TW" altLang="en-US" dirty="0"/>
              <a:t>魚群探測儀</a:t>
            </a:r>
          </a:p>
        </p:txBody>
      </p:sp>
      <p:pic>
        <p:nvPicPr>
          <p:cNvPr id="5" name="內容版面配置區 4">
            <a:extLst>
              <a:ext uri="{FF2B5EF4-FFF2-40B4-BE49-F238E27FC236}">
                <a16:creationId xmlns:a16="http://schemas.microsoft.com/office/drawing/2014/main" id="{A7A94FF1-2083-4C82-BAE8-55B65FA31C97}"/>
              </a:ext>
            </a:extLst>
          </p:cNvPr>
          <p:cNvPicPr>
            <a:picLocks noGrp="1" noChangeAspect="1"/>
          </p:cNvPicPr>
          <p:nvPr>
            <p:ph idx="1"/>
          </p:nvPr>
        </p:nvPicPr>
        <p:blipFill>
          <a:blip r:embed="rId2"/>
          <a:stretch>
            <a:fillRect/>
          </a:stretch>
        </p:blipFill>
        <p:spPr>
          <a:xfrm>
            <a:off x="567612" y="1832192"/>
            <a:ext cx="11056776" cy="5025808"/>
          </a:xfrm>
        </p:spPr>
      </p:pic>
    </p:spTree>
    <p:extLst>
      <p:ext uri="{BB962C8B-B14F-4D97-AF65-F5344CB8AC3E}">
        <p14:creationId xmlns:p14="http://schemas.microsoft.com/office/powerpoint/2010/main" val="286185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A1B51-8DFC-40FE-9AAA-45559BECFAB3}"/>
              </a:ext>
            </a:extLst>
          </p:cNvPr>
          <p:cNvSpPr>
            <a:spLocks noGrp="1"/>
          </p:cNvSpPr>
          <p:nvPr>
            <p:ph type="title"/>
          </p:nvPr>
        </p:nvSpPr>
        <p:spPr/>
        <p:txBody>
          <a:bodyPr/>
          <a:lstStyle/>
          <a:p>
            <a:r>
              <a:rPr lang="zh-TW" altLang="en-US" dirty="0"/>
              <a:t>教授回復</a:t>
            </a:r>
          </a:p>
        </p:txBody>
      </p:sp>
      <p:pic>
        <p:nvPicPr>
          <p:cNvPr id="5" name="內容版面配置區 4">
            <a:extLst>
              <a:ext uri="{FF2B5EF4-FFF2-40B4-BE49-F238E27FC236}">
                <a16:creationId xmlns:a16="http://schemas.microsoft.com/office/drawing/2014/main" id="{F7CB5EFF-6A12-4DEA-B57A-6CDCA066060B}"/>
              </a:ext>
            </a:extLst>
          </p:cNvPr>
          <p:cNvPicPr>
            <a:picLocks noGrp="1" noChangeAspect="1"/>
          </p:cNvPicPr>
          <p:nvPr>
            <p:ph idx="1"/>
          </p:nvPr>
        </p:nvPicPr>
        <p:blipFill>
          <a:blip r:embed="rId2"/>
          <a:stretch>
            <a:fillRect/>
          </a:stretch>
        </p:blipFill>
        <p:spPr>
          <a:xfrm>
            <a:off x="838200" y="1560562"/>
            <a:ext cx="9420225" cy="1447800"/>
          </a:xfrm>
        </p:spPr>
      </p:pic>
      <p:pic>
        <p:nvPicPr>
          <p:cNvPr id="7" name="圖片 6">
            <a:extLst>
              <a:ext uri="{FF2B5EF4-FFF2-40B4-BE49-F238E27FC236}">
                <a16:creationId xmlns:a16="http://schemas.microsoft.com/office/drawing/2014/main" id="{E48704EA-7680-4C76-99EF-7FF8CE37DFFE}"/>
              </a:ext>
            </a:extLst>
          </p:cNvPr>
          <p:cNvPicPr>
            <a:picLocks noChangeAspect="1"/>
          </p:cNvPicPr>
          <p:nvPr/>
        </p:nvPicPr>
        <p:blipFill>
          <a:blip r:embed="rId3"/>
          <a:stretch>
            <a:fillRect/>
          </a:stretch>
        </p:blipFill>
        <p:spPr>
          <a:xfrm>
            <a:off x="838200" y="3040014"/>
            <a:ext cx="4448175" cy="1619250"/>
          </a:xfrm>
          <a:prstGeom prst="rect">
            <a:avLst/>
          </a:prstGeom>
        </p:spPr>
      </p:pic>
    </p:spTree>
    <p:extLst>
      <p:ext uri="{BB962C8B-B14F-4D97-AF65-F5344CB8AC3E}">
        <p14:creationId xmlns:p14="http://schemas.microsoft.com/office/powerpoint/2010/main" val="372037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3348B0-F579-47B1-9DB1-8B369EBC95A3}"/>
              </a:ext>
            </a:extLst>
          </p:cNvPr>
          <p:cNvSpPr>
            <a:spLocks noGrp="1"/>
          </p:cNvSpPr>
          <p:nvPr>
            <p:ph type="title"/>
          </p:nvPr>
        </p:nvSpPr>
        <p:spPr/>
        <p:txBody>
          <a:bodyPr/>
          <a:lstStyle/>
          <a:p>
            <a:r>
              <a:rPr lang="zh-TW" altLang="en-US" dirty="0"/>
              <a:t>最後決定</a:t>
            </a:r>
          </a:p>
        </p:txBody>
      </p:sp>
      <p:sp>
        <p:nvSpPr>
          <p:cNvPr id="3" name="內容版面配置區 2">
            <a:extLst>
              <a:ext uri="{FF2B5EF4-FFF2-40B4-BE49-F238E27FC236}">
                <a16:creationId xmlns:a16="http://schemas.microsoft.com/office/drawing/2014/main" id="{B9AB0076-88F1-49A5-B6A2-FCCC9BB39557}"/>
              </a:ext>
            </a:extLst>
          </p:cNvPr>
          <p:cNvSpPr>
            <a:spLocks noGrp="1"/>
          </p:cNvSpPr>
          <p:nvPr>
            <p:ph idx="1"/>
          </p:nvPr>
        </p:nvSpPr>
        <p:spPr/>
        <p:txBody>
          <a:bodyPr/>
          <a:lstStyle/>
          <a:p>
            <a:r>
              <a:rPr lang="zh-TW" altLang="en-US" dirty="0"/>
              <a:t>若自己出錢，本身不會去釣魚，器材重複使用率極低</a:t>
            </a:r>
            <a:endParaRPr lang="en-US" altLang="zh-TW" dirty="0"/>
          </a:p>
          <a:p>
            <a:r>
              <a:rPr lang="zh-TW" altLang="en-US" dirty="0"/>
              <a:t>先不考慮明年也有類似的專題</a:t>
            </a:r>
            <a:endParaRPr lang="en-US" altLang="zh-TW" dirty="0"/>
          </a:p>
          <a:p>
            <a:r>
              <a:rPr lang="zh-TW" altLang="en-US" dirty="0"/>
              <a:t>不買儀器，拍電腦螢幕做模擬</a:t>
            </a:r>
            <a:endParaRPr lang="en-US" altLang="zh-TW" dirty="0"/>
          </a:p>
          <a:p>
            <a:endParaRPr lang="en-US" altLang="zh-TW" dirty="0"/>
          </a:p>
        </p:txBody>
      </p:sp>
      <p:pic>
        <p:nvPicPr>
          <p:cNvPr id="4" name="圖片 3" descr="未提供說明。">
            <a:extLst>
              <a:ext uri="{FF2B5EF4-FFF2-40B4-BE49-F238E27FC236}">
                <a16:creationId xmlns:a16="http://schemas.microsoft.com/office/drawing/2014/main" id="{BD2E9228-6B07-426F-ABBF-5731D758D3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0064" y="2494252"/>
            <a:ext cx="3271935" cy="4363748"/>
          </a:xfrm>
          <a:prstGeom prst="rect">
            <a:avLst/>
          </a:prstGeom>
          <a:noFill/>
          <a:ln>
            <a:noFill/>
          </a:ln>
        </p:spPr>
      </p:pic>
    </p:spTree>
    <p:extLst>
      <p:ext uri="{BB962C8B-B14F-4D97-AF65-F5344CB8AC3E}">
        <p14:creationId xmlns:p14="http://schemas.microsoft.com/office/powerpoint/2010/main" val="197961469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670</Words>
  <Application>Microsoft Office PowerPoint</Application>
  <PresentationFormat>寬螢幕</PresentationFormat>
  <Paragraphs>91</Paragraphs>
  <Slides>25</Slides>
  <Notes>0</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25</vt:i4>
      </vt:variant>
    </vt:vector>
  </HeadingPairs>
  <TitlesOfParts>
    <vt:vector size="30" baseType="lpstr">
      <vt:lpstr>Arial</vt:lpstr>
      <vt:lpstr>Calibri</vt:lpstr>
      <vt:lpstr>Calibri Light</vt:lpstr>
      <vt:lpstr>Cambria Math</vt:lpstr>
      <vt:lpstr>Office 佈景主題</vt:lpstr>
      <vt:lpstr>航道水深即時量測與預測系統</vt:lpstr>
      <vt:lpstr>待解決問題</vt:lpstr>
      <vt:lpstr>目標</vt:lpstr>
      <vt:lpstr>與業師討論</vt:lpstr>
      <vt:lpstr>FW-SFCC</vt:lpstr>
      <vt:lpstr>與業師討論</vt:lpstr>
      <vt:lpstr>魚群探測儀</vt:lpstr>
      <vt:lpstr>教授回復</vt:lpstr>
      <vt:lpstr>最後決定</vt:lpstr>
      <vt:lpstr>系統架構</vt:lpstr>
      <vt:lpstr>資料庫中心(伺服器)</vt:lpstr>
      <vt:lpstr>影像模型</vt:lpstr>
      <vt:lpstr>訓練方式與結果</vt:lpstr>
      <vt:lpstr>水深模型</vt:lpstr>
      <vt:lpstr>水深模型</vt:lpstr>
      <vt:lpstr>結合模型</vt:lpstr>
      <vt:lpstr>Kalman Filter</vt:lpstr>
      <vt:lpstr>Kalman Filter(白話文)</vt:lpstr>
      <vt:lpstr>Kalman Filter(設定)</vt:lpstr>
      <vt:lpstr>GPS</vt:lpstr>
      <vt:lpstr>裝置實圖</vt:lpstr>
      <vt:lpstr>Demo</vt:lpstr>
      <vt:lpstr>Demo</vt:lpstr>
      <vt:lpstr>Q&amp;A</vt:lpstr>
      <vt:lpstr>THX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航道水深即時量測與預測系統</dc:title>
  <dc:creator>定為 許</dc:creator>
  <cp:lastModifiedBy>定為 許</cp:lastModifiedBy>
  <cp:revision>1</cp:revision>
  <dcterms:created xsi:type="dcterms:W3CDTF">2022-01-12T02:31:19Z</dcterms:created>
  <dcterms:modified xsi:type="dcterms:W3CDTF">2022-01-12T04:24:52Z</dcterms:modified>
</cp:coreProperties>
</file>